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1"/>
  </p:handoutMasterIdLst>
  <p:sldIdLst>
    <p:sldId id="312" r:id="rId3"/>
    <p:sldId id="313" r:id="rId5"/>
    <p:sldId id="848" r:id="rId6"/>
    <p:sldId id="785" r:id="rId7"/>
    <p:sldId id="849" r:id="rId8"/>
    <p:sldId id="786" r:id="rId9"/>
    <p:sldId id="787" r:id="rId10"/>
    <p:sldId id="788" r:id="rId11"/>
    <p:sldId id="789" r:id="rId12"/>
    <p:sldId id="790" r:id="rId13"/>
    <p:sldId id="792" r:id="rId14"/>
    <p:sldId id="794" r:id="rId15"/>
    <p:sldId id="795" r:id="rId16"/>
    <p:sldId id="796" r:id="rId17"/>
    <p:sldId id="797" r:id="rId18"/>
    <p:sldId id="798" r:id="rId19"/>
    <p:sldId id="850" r:id="rId20"/>
    <p:sldId id="851" r:id="rId21"/>
    <p:sldId id="852" r:id="rId22"/>
    <p:sldId id="800" r:id="rId23"/>
    <p:sldId id="802" r:id="rId24"/>
    <p:sldId id="803" r:id="rId25"/>
    <p:sldId id="804" r:id="rId26"/>
    <p:sldId id="491" r:id="rId27"/>
    <p:sldId id="488" r:id="rId28"/>
    <p:sldId id="504" r:id="rId29"/>
    <p:sldId id="505" r:id="rId30"/>
    <p:sldId id="507" r:id="rId31"/>
    <p:sldId id="522" r:id="rId32"/>
    <p:sldId id="525" r:id="rId33"/>
    <p:sldId id="540" r:id="rId34"/>
    <p:sldId id="542" r:id="rId35"/>
    <p:sldId id="541" r:id="rId36"/>
    <p:sldId id="524" r:id="rId37"/>
    <p:sldId id="523" r:id="rId38"/>
    <p:sldId id="543" r:id="rId39"/>
    <p:sldId id="527" r:id="rId40"/>
    <p:sldId id="533" r:id="rId41"/>
    <p:sldId id="528" r:id="rId42"/>
    <p:sldId id="529" r:id="rId43"/>
    <p:sldId id="530" r:id="rId44"/>
    <p:sldId id="531" r:id="rId45"/>
    <p:sldId id="532" r:id="rId46"/>
    <p:sldId id="638" r:id="rId47"/>
    <p:sldId id="750" r:id="rId48"/>
    <p:sldId id="534" r:id="rId49"/>
    <p:sldId id="675" r:id="rId50"/>
    <p:sldId id="676" r:id="rId51"/>
    <p:sldId id="647" r:id="rId52"/>
    <p:sldId id="648" r:id="rId53"/>
    <p:sldId id="649" r:id="rId54"/>
    <p:sldId id="646" r:id="rId55"/>
    <p:sldId id="755" r:id="rId56"/>
    <p:sldId id="752" r:id="rId57"/>
    <p:sldId id="753" r:id="rId58"/>
    <p:sldId id="751" r:id="rId59"/>
    <p:sldId id="754" r:id="rId60"/>
  </p:sldIdLst>
  <p:sldSz cx="12192000" cy="6858000"/>
  <p:notesSz cx="6858000" cy="9144000"/>
  <p:custDataLst>
    <p:tags r:id="rId65"/>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969696"/>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5" autoAdjust="0"/>
    <p:restoredTop sz="94259" autoAdjust="0"/>
  </p:normalViewPr>
  <p:slideViewPr>
    <p:cSldViewPr snapToGrid="0">
      <p:cViewPr varScale="1">
        <p:scale>
          <a:sx n="113" d="100"/>
          <a:sy n="113" d="100"/>
        </p:scale>
        <p:origin x="720" y="1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1.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hyperlink" Target="https://www.herodotus.cn/" TargetMode="Externa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tiff"/><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hyperlink" Target="http://www.yinwang.org/blog-cn/2015/06/14/dry-principle"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hyperlink" Target="https://www.nginx.com/blog/introduction-to-microservices/" TargetMode="Externa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GIF"/></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3.tiff"/></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hyperlink" Target="https://www.herodotus.cn/" TargetMode="External"/><Relationship Id="rId1" Type="http://schemas.openxmlformats.org/officeDocument/2006/relationships/image" Target="../media/image1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hyperlink" Target="https://netflix.github.io/" TargetMode="Externa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image" Target="../media/image4.tiff"/><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hyperlink" Target="https://github.com/spring-cloud-samples/eureka" TargetMode="External"/><Relationship Id="rId1" Type="http://schemas.openxmlformats.org/officeDocument/2006/relationships/hyperlink" Target="https://cloud.spring.io/spring-cloud-netflix/2.2.x/reference/html/"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1.xml"/><Relationship Id="rId5" Type="http://schemas.openxmlformats.org/officeDocument/2006/relationships/hyperlink" Target="https://github.com/alibaba/Sentinel/wiki/&#20171;&#32461;" TargetMode="External"/><Relationship Id="rId4" Type="http://schemas.openxmlformats.org/officeDocument/2006/relationships/hyperlink" Target="https://nacos.io/zh-cn/docs/what-is-nacos.html" TargetMode="External"/><Relationship Id="rId3" Type="http://schemas.openxmlformats.org/officeDocument/2006/relationships/image" Target="../media/image57.png"/><Relationship Id="rId2" Type="http://schemas.openxmlformats.org/officeDocument/2006/relationships/hyperlink" Target="https://github.com/alibaba/spring-cloud-alibaba/tree/master/spring-cloud-alibaba-examples" TargetMode="External"/><Relationship Id="rId1" Type="http://schemas.openxmlformats.org/officeDocument/2006/relationships/hyperlink" Target="https://github.com/alibaba/spring-cloud-alibaba/blob/2.2.x/README-zh.md" TargetMode="Externa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hyperlink" Target="http://dubbo.apache.org/zh-cn/index.htm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hyperlink" Target="http://theartofscalability.com/" TargetMode="Externa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后端开发技术</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7</a:t>
            </a:r>
            <a:r>
              <a:rPr lang="zh-CN" altLang="en-US" sz="2000" dirty="0">
                <a:solidFill>
                  <a:schemeClr val="bg1"/>
                </a:solidFill>
                <a:latin typeface="+mn-ea"/>
                <a:ea typeface="+mn-ea"/>
                <a:cs typeface="Lao UI" panose="020B0502040204020203" pitchFamily="34" charset="0"/>
              </a:rPr>
              <a:t>章 分布式与微服务架构简介</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9698" name="Picture 2" descr="See the source image"/>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154" y="923140"/>
            <a:ext cx="10582909" cy="5952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7.1 </a:t>
            </a:r>
            <a:r>
              <a:rPr lang="zh-CN" altLang="en-US" sz="2800" b="1" dirty="0">
                <a:solidFill>
                  <a:schemeClr val="tx1">
                    <a:lumMod val="85000"/>
                    <a:lumOff val="15000"/>
                  </a:schemeClr>
                </a:solidFill>
                <a:latin typeface="+mn-ea"/>
                <a:ea typeface="+mn-ea"/>
              </a:rPr>
              <a:t>大型</a:t>
            </a:r>
            <a:r>
              <a:rPr lang="en-US" altLang="zh-CN" sz="2800" b="1" dirty="0">
                <a:solidFill>
                  <a:schemeClr val="tx1">
                    <a:lumMod val="85000"/>
                    <a:lumOff val="15000"/>
                  </a:schemeClr>
                </a:solidFill>
                <a:latin typeface="+mn-ea"/>
                <a:ea typeface="+mn-ea"/>
              </a:rPr>
              <a:t>Web</a:t>
            </a:r>
            <a:r>
              <a:rPr lang="zh-CN" altLang="en-US" sz="2800" b="1" dirty="0">
                <a:solidFill>
                  <a:schemeClr val="tx1">
                    <a:lumMod val="85000"/>
                    <a:lumOff val="15000"/>
                  </a:schemeClr>
                </a:solidFill>
                <a:latin typeface="+mn-ea"/>
                <a:ea typeface="+mn-ea"/>
              </a:rPr>
              <a:t>系统架构演化历程</a:t>
            </a:r>
            <a:endParaRPr lang="zh-CN" altLang="en-US" sz="2800" b="1" dirty="0">
              <a:solidFill>
                <a:schemeClr val="tx1">
                  <a:lumMod val="85000"/>
                  <a:lumOff val="15000"/>
                </a:schemeClr>
              </a:solidFill>
              <a:latin typeface="+mn-ea"/>
              <a:ea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94671"/>
            <a:ext cx="9029700" cy="553998"/>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mn-ea"/>
                <a:ea typeface="+mn-ea"/>
              </a:rPr>
              <a:t>复用功能抽离成基本服务</a:t>
            </a:r>
            <a:endParaRPr lang="en-US" altLang="zh-CN" sz="2000" dirty="0">
              <a:latin typeface="楷体_GB2312" pitchFamily="49" charset="-122"/>
              <a:ea typeface="楷体_GB2312" pitchFamily="49" charset="-122"/>
            </a:endParaRPr>
          </a:p>
        </p:txBody>
      </p:sp>
      <p:pic>
        <p:nvPicPr>
          <p:cNvPr id="16" name="图片 15"/>
          <p:cNvPicPr>
            <a:picLocks noChangeAspect="1"/>
          </p:cNvPicPr>
          <p:nvPr/>
        </p:nvPicPr>
        <p:blipFill>
          <a:blip r:embed="rId1">
            <a:clrChange>
              <a:clrFrom>
                <a:srgbClr val="FFFFFF"/>
              </a:clrFrom>
              <a:clrTo>
                <a:srgbClr val="FFFFFF">
                  <a:alpha val="0"/>
                </a:srgbClr>
              </a:clrTo>
            </a:clrChange>
          </a:blip>
          <a:stretch>
            <a:fillRect/>
          </a:stretch>
        </p:blipFill>
        <p:spPr>
          <a:xfrm>
            <a:off x="104466" y="3360604"/>
            <a:ext cx="786669" cy="892807"/>
          </a:xfrm>
          <a:prstGeom prst="rect">
            <a:avLst/>
          </a:prstGeom>
        </p:spPr>
      </p:pic>
      <p:sp>
        <p:nvSpPr>
          <p:cNvPr id="17" name="左右箭头 16"/>
          <p:cNvSpPr/>
          <p:nvPr/>
        </p:nvSpPr>
        <p:spPr>
          <a:xfrm>
            <a:off x="8582833" y="3930406"/>
            <a:ext cx="528636" cy="2285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左右箭头 28"/>
          <p:cNvSpPr/>
          <p:nvPr/>
        </p:nvSpPr>
        <p:spPr>
          <a:xfrm>
            <a:off x="8634733" y="2374369"/>
            <a:ext cx="528636" cy="2285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https://timgsa.baidu.com/timg?image&amp;quality=80&amp;size=b9999_10000&amp;sec=1589692787521&amp;di=0e8cbef6601aba276546fdb84d54c61e&amp;imgtype=0&amp;src=http%3A%2F%2F5b0988e595225.cdn.sohucs.com%2Fimages%2F20171106%2Fb700412b6e204d37ace6b09488484bd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5476" y="2472050"/>
            <a:ext cx="702469" cy="702469"/>
          </a:xfrm>
          <a:prstGeom prst="rect">
            <a:avLst/>
          </a:prstGeom>
          <a:noFill/>
          <a:extLst>
            <a:ext uri="{909E8E84-426E-40DD-AFC4-6F175D3DCCD1}">
              <a14:hiddenFill xmlns:a14="http://schemas.microsoft.com/office/drawing/2010/main">
                <a:solidFill>
                  <a:srgbClr val="FFFFFF"/>
                </a:solidFill>
              </a14:hiddenFill>
            </a:ext>
          </a:extLst>
        </p:spPr>
      </p:pic>
      <p:sp>
        <p:nvSpPr>
          <p:cNvPr id="8" name="左右箭头 7"/>
          <p:cNvSpPr/>
          <p:nvPr/>
        </p:nvSpPr>
        <p:spPr>
          <a:xfrm rot="20483970">
            <a:off x="4716603" y="3191764"/>
            <a:ext cx="1170114" cy="179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左右箭头 32"/>
          <p:cNvSpPr/>
          <p:nvPr/>
        </p:nvSpPr>
        <p:spPr>
          <a:xfrm>
            <a:off x="4736712" y="3673544"/>
            <a:ext cx="1133690" cy="1233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33"/>
          <p:cNvSpPr/>
          <p:nvPr/>
        </p:nvSpPr>
        <p:spPr>
          <a:xfrm rot="1279146">
            <a:off x="4729595" y="4077277"/>
            <a:ext cx="1151223" cy="1634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Picture 4" descr="See the source image"/>
          <p:cNvPicPr>
            <a:picLocks noChangeAspect="1" noChangeArrowheads="1"/>
          </p:cNvPicPr>
          <p:nvPr/>
        </p:nvPicPr>
        <p:blipFill>
          <a:blip r:embed="rId3"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0655" y="1803126"/>
            <a:ext cx="945523" cy="94552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129194" y="2602968"/>
            <a:ext cx="684803" cy="369332"/>
          </a:xfrm>
          <a:prstGeom prst="rect">
            <a:avLst/>
          </a:prstGeom>
          <a:noFill/>
        </p:spPr>
        <p:txBody>
          <a:bodyPr wrap="none" rtlCol="0">
            <a:spAutoFit/>
          </a:bodyPr>
          <a:lstStyle/>
          <a:p>
            <a:r>
              <a:rPr lang="en-US" altLang="zh-CN" dirty="0"/>
              <a:t>CDN</a:t>
            </a:r>
            <a:endParaRPr lang="zh-CN" altLang="en-US" dirty="0"/>
          </a:p>
        </p:txBody>
      </p:sp>
      <p:cxnSp>
        <p:nvCxnSpPr>
          <p:cNvPr id="12" name="肘形连接符 11"/>
          <p:cNvCxnSpPr/>
          <p:nvPr/>
        </p:nvCxnSpPr>
        <p:spPr>
          <a:xfrm rot="5400000">
            <a:off x="296218" y="2579904"/>
            <a:ext cx="844832" cy="551409"/>
          </a:xfrm>
          <a:prstGeom prst="bentConnector3">
            <a:avLst>
              <a:gd name="adj1" fmla="val 956"/>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31594" y="5294031"/>
            <a:ext cx="5754419" cy="1337945"/>
          </a:xfrm>
          <a:prstGeom prst="rect">
            <a:avLst/>
          </a:prstGeom>
          <a:noFill/>
        </p:spPr>
        <p:txBody>
          <a:bodyPr wrap="square" rtlCol="0">
            <a:spAutoFit/>
          </a:bodyPr>
          <a:lstStyle/>
          <a:p>
            <a:pPr>
              <a:lnSpc>
                <a:spcPct val="150000"/>
              </a:lnSpc>
            </a:pPr>
            <a:r>
              <a:rPr lang="zh-CN" altLang="en-US" b="1" dirty="0"/>
              <a:t>将用户管理、订单、支付、鉴权等基础功能抽取出来单独的服务来管理，应用和服务之间通过</a:t>
            </a:r>
            <a:r>
              <a:rPr lang="en-US" altLang="zh-CN" b="1" dirty="0">
                <a:solidFill>
                  <a:srgbClr val="FF0000"/>
                </a:solidFill>
              </a:rPr>
              <a:t>REST</a:t>
            </a:r>
            <a:r>
              <a:rPr lang="zh-CN" altLang="en-US" b="1" dirty="0">
                <a:solidFill>
                  <a:srgbClr val="FF0000"/>
                </a:solidFill>
              </a:rPr>
              <a:t>、</a:t>
            </a:r>
            <a:r>
              <a:rPr lang="en-US" altLang="zh-CN" b="1" dirty="0">
                <a:solidFill>
                  <a:srgbClr val="FF0000"/>
                </a:solidFill>
              </a:rPr>
              <a:t>RPC</a:t>
            </a:r>
            <a:r>
              <a:rPr lang="zh-CN" altLang="en-US" b="1" dirty="0">
                <a:solidFill>
                  <a:srgbClr val="FF0000"/>
                </a:solidFill>
              </a:rPr>
              <a:t>、异步消息调用</a:t>
            </a:r>
            <a:r>
              <a:rPr lang="zh-CN" altLang="en-US" b="1" dirty="0"/>
              <a:t>等多种方式来访问公共服务</a:t>
            </a:r>
            <a:endParaRPr lang="zh-CN" altLang="en-US" b="1" dirty="0"/>
          </a:p>
        </p:txBody>
      </p:sp>
      <p:sp>
        <p:nvSpPr>
          <p:cNvPr id="37" name="文本框 36"/>
          <p:cNvSpPr txBox="1"/>
          <p:nvPr/>
        </p:nvSpPr>
        <p:spPr>
          <a:xfrm>
            <a:off x="9769664" y="6439271"/>
            <a:ext cx="1338828" cy="369332"/>
          </a:xfrm>
          <a:prstGeom prst="rect">
            <a:avLst/>
          </a:prstGeom>
          <a:noFill/>
        </p:spPr>
        <p:txBody>
          <a:bodyPr wrap="none" rtlCol="0">
            <a:spAutoFit/>
          </a:bodyPr>
          <a:lstStyle/>
          <a:p>
            <a:r>
              <a:rPr lang="zh-CN" altLang="en-US" dirty="0"/>
              <a:t>数据库集群</a:t>
            </a:r>
            <a:endParaRPr lang="zh-CN" altLang="en-US" dirty="0"/>
          </a:p>
        </p:txBody>
      </p:sp>
      <p:sp>
        <p:nvSpPr>
          <p:cNvPr id="39" name="左右箭头 38"/>
          <p:cNvSpPr/>
          <p:nvPr/>
        </p:nvSpPr>
        <p:spPr>
          <a:xfrm>
            <a:off x="8601085" y="5371908"/>
            <a:ext cx="528636" cy="2285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Picture 2" descr="https://timgsa.baidu.com/timg?image&amp;quality=80&amp;size=b9999_10000&amp;sec=1589692787521&amp;di=0e8cbef6601aba276546fdb84d54c61e&amp;imgtype=0&amp;src=http%3A%2F%2F5b0988e595225.cdn.sohucs.com%2Fimages%2F20171106%2Fb700412b6e204d37ace6b09488484bd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3259" y="3294449"/>
            <a:ext cx="702469" cy="70246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s://timgsa.baidu.com/timg?image&amp;quality=80&amp;size=b9999_10000&amp;sec=1589692787521&amp;di=0e8cbef6601aba276546fdb84d54c61e&amp;imgtype=0&amp;src=http%3A%2F%2F5b0988e595225.cdn.sohucs.com%2Fimages%2F20171106%2Fb700412b6e204d37ace6b09488484bd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2272" y="4141852"/>
            <a:ext cx="702469" cy="702469"/>
          </a:xfrm>
          <a:prstGeom prst="rect">
            <a:avLst/>
          </a:prstGeom>
          <a:noFill/>
          <a:extLst>
            <a:ext uri="{909E8E84-426E-40DD-AFC4-6F175D3DCCD1}">
              <a14:hiddenFill xmlns:a14="http://schemas.microsoft.com/office/drawing/2010/main">
                <a:solidFill>
                  <a:srgbClr val="FFFFFF"/>
                </a:solidFill>
              </a14:hiddenFill>
            </a:ext>
          </a:extLst>
        </p:spPr>
      </p:pic>
      <p:sp>
        <p:nvSpPr>
          <p:cNvPr id="13" name="圆角矩形 12"/>
          <p:cNvSpPr/>
          <p:nvPr/>
        </p:nvSpPr>
        <p:spPr>
          <a:xfrm>
            <a:off x="3687012" y="2296306"/>
            <a:ext cx="1036249" cy="287786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8" name="圆角矩形 57"/>
          <p:cNvSpPr/>
          <p:nvPr/>
        </p:nvSpPr>
        <p:spPr>
          <a:xfrm>
            <a:off x="1982324" y="3473448"/>
            <a:ext cx="1060574" cy="74708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b="1" dirty="0">
                <a:solidFill>
                  <a:schemeClr val="tx1"/>
                </a:solidFill>
              </a:rPr>
              <a:t>LVS/F5</a:t>
            </a:r>
            <a:endParaRPr lang="zh-CN" altLang="en-US" b="1" dirty="0">
              <a:solidFill>
                <a:schemeClr val="tx1"/>
              </a:solidFill>
            </a:endParaRPr>
          </a:p>
        </p:txBody>
      </p:sp>
      <p:cxnSp>
        <p:nvCxnSpPr>
          <p:cNvPr id="36" name="直接箭头连接符 35"/>
          <p:cNvCxnSpPr/>
          <p:nvPr/>
        </p:nvCxnSpPr>
        <p:spPr>
          <a:xfrm flipV="1">
            <a:off x="3053088" y="3038418"/>
            <a:ext cx="633924" cy="54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58" idx="3"/>
          </p:cNvCxnSpPr>
          <p:nvPr/>
        </p:nvCxnSpPr>
        <p:spPr>
          <a:xfrm>
            <a:off x="3042898" y="3810915"/>
            <a:ext cx="543265" cy="14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053088" y="3930406"/>
            <a:ext cx="533075" cy="56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rot="5400000">
            <a:off x="10063385" y="501795"/>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0" name="矩形 59"/>
          <p:cNvSpPr/>
          <p:nvPr/>
        </p:nvSpPr>
        <p:spPr>
          <a:xfrm rot="5400000">
            <a:off x="9900772" y="660375"/>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zh-CN" altLang="en-US" dirty="0"/>
              <a:t>分布式缓存</a:t>
            </a:r>
            <a:endParaRPr lang="zh-CN" altLang="en-US" dirty="0"/>
          </a:p>
        </p:txBody>
      </p:sp>
      <p:sp>
        <p:nvSpPr>
          <p:cNvPr id="61" name="矩形 60"/>
          <p:cNvSpPr/>
          <p:nvPr/>
        </p:nvSpPr>
        <p:spPr>
          <a:xfrm rot="5400000">
            <a:off x="10130057" y="1640041"/>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2" name="矩形 61"/>
          <p:cNvSpPr/>
          <p:nvPr/>
        </p:nvSpPr>
        <p:spPr>
          <a:xfrm rot="5400000">
            <a:off x="9967444" y="1798621"/>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zh-CN" altLang="en-US" dirty="0"/>
              <a:t>分布式数据库</a:t>
            </a:r>
            <a:endParaRPr lang="zh-CN" altLang="en-US" dirty="0"/>
          </a:p>
        </p:txBody>
      </p:sp>
      <p:sp>
        <p:nvSpPr>
          <p:cNvPr id="63" name="矩形 62"/>
          <p:cNvSpPr/>
          <p:nvPr/>
        </p:nvSpPr>
        <p:spPr>
          <a:xfrm rot="5400000">
            <a:off x="10201497" y="2840192"/>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4" name="矩形 63"/>
          <p:cNvSpPr/>
          <p:nvPr/>
        </p:nvSpPr>
        <p:spPr>
          <a:xfrm rot="5400000">
            <a:off x="10038884" y="2998772"/>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zh-CN" altLang="en-US" dirty="0"/>
              <a:t>分布式文件系统</a:t>
            </a:r>
            <a:endParaRPr lang="zh-CN" altLang="en-US" dirty="0"/>
          </a:p>
        </p:txBody>
      </p:sp>
      <p:sp>
        <p:nvSpPr>
          <p:cNvPr id="65" name="矩形 64"/>
          <p:cNvSpPr/>
          <p:nvPr/>
        </p:nvSpPr>
        <p:spPr>
          <a:xfrm rot="5400000">
            <a:off x="10196733" y="4007007"/>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6" name="矩形 65"/>
          <p:cNvSpPr/>
          <p:nvPr/>
        </p:nvSpPr>
        <p:spPr>
          <a:xfrm rot="5400000">
            <a:off x="10034120" y="4165587"/>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altLang="zh-CN" dirty="0"/>
              <a:t>NoSQL</a:t>
            </a:r>
            <a:r>
              <a:rPr lang="zh-CN" altLang="en-US" dirty="0"/>
              <a:t>数据库</a:t>
            </a:r>
            <a:endParaRPr lang="zh-CN" altLang="en-US" dirty="0"/>
          </a:p>
        </p:txBody>
      </p:sp>
      <p:sp>
        <p:nvSpPr>
          <p:cNvPr id="67" name="矩形 66"/>
          <p:cNvSpPr/>
          <p:nvPr/>
        </p:nvSpPr>
        <p:spPr>
          <a:xfrm rot="5400000">
            <a:off x="10349133" y="5102385"/>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8" name="矩形 67"/>
          <p:cNvSpPr/>
          <p:nvPr/>
        </p:nvSpPr>
        <p:spPr>
          <a:xfrm rot="5400000">
            <a:off x="10186520" y="5260965"/>
            <a:ext cx="730376" cy="22145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zh-CN" altLang="en-US" dirty="0"/>
              <a:t>搜索引擎</a:t>
            </a:r>
            <a:endParaRPr lang="zh-CN" altLang="en-US" dirty="0"/>
          </a:p>
        </p:txBody>
      </p:sp>
      <p:sp>
        <p:nvSpPr>
          <p:cNvPr id="15" name="圆角矩形 14"/>
          <p:cNvSpPr/>
          <p:nvPr/>
        </p:nvSpPr>
        <p:spPr>
          <a:xfrm>
            <a:off x="1942866" y="2602968"/>
            <a:ext cx="1288343" cy="55845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t>数据中心</a:t>
            </a:r>
            <a:r>
              <a:rPr lang="en-US" altLang="zh-CN" dirty="0"/>
              <a:t>A</a:t>
            </a:r>
            <a:endParaRPr lang="zh-CN" altLang="en-US" dirty="0"/>
          </a:p>
        </p:txBody>
      </p:sp>
      <p:sp>
        <p:nvSpPr>
          <p:cNvPr id="69" name="圆角矩形 68"/>
          <p:cNvSpPr/>
          <p:nvPr/>
        </p:nvSpPr>
        <p:spPr>
          <a:xfrm>
            <a:off x="1923896" y="4622796"/>
            <a:ext cx="1234479" cy="55845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dirty="0"/>
              <a:t>数据中心</a:t>
            </a:r>
            <a:endParaRPr lang="en-US" altLang="zh-CN" dirty="0"/>
          </a:p>
          <a:p>
            <a:pPr algn="ctr"/>
            <a:r>
              <a:rPr lang="en-US" altLang="zh-CN" dirty="0"/>
              <a:t>X</a:t>
            </a:r>
            <a:endParaRPr lang="zh-CN" altLang="en-US" dirty="0"/>
          </a:p>
        </p:txBody>
      </p:sp>
      <p:sp>
        <p:nvSpPr>
          <p:cNvPr id="45" name="圆角矩形 44"/>
          <p:cNvSpPr/>
          <p:nvPr/>
        </p:nvSpPr>
        <p:spPr>
          <a:xfrm>
            <a:off x="120166" y="4541691"/>
            <a:ext cx="753342" cy="50056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t>DNS</a:t>
            </a:r>
            <a:endParaRPr lang="zh-CN" altLang="en-US" dirty="0"/>
          </a:p>
        </p:txBody>
      </p:sp>
      <p:cxnSp>
        <p:nvCxnSpPr>
          <p:cNvPr id="71" name="直接箭头连接符 70"/>
          <p:cNvCxnSpPr>
            <a:endCxn id="15" idx="1"/>
          </p:cNvCxnSpPr>
          <p:nvPr/>
        </p:nvCxnSpPr>
        <p:spPr>
          <a:xfrm flipV="1">
            <a:off x="891135" y="2882194"/>
            <a:ext cx="1051731" cy="79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6" idx="3"/>
          </p:cNvCxnSpPr>
          <p:nvPr/>
        </p:nvCxnSpPr>
        <p:spPr>
          <a:xfrm flipV="1">
            <a:off x="891135" y="3796930"/>
            <a:ext cx="1016752" cy="1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891135" y="3996918"/>
            <a:ext cx="1016752" cy="625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884757" y="1402466"/>
            <a:ext cx="2716328" cy="5330967"/>
          </a:xfrm>
          <a:prstGeom prst="rect">
            <a:avLst/>
          </a:prstGeom>
          <a:noFill/>
          <a:ln w="12700">
            <a:solidFill>
              <a:schemeClr val="tx1"/>
            </a:solidFill>
            <a:prstDash val="dash"/>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1" name="圆角矩形 10"/>
          <p:cNvSpPr/>
          <p:nvPr/>
        </p:nvSpPr>
        <p:spPr>
          <a:xfrm>
            <a:off x="6524077" y="1457111"/>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0" name="圆角矩形 69"/>
          <p:cNvSpPr/>
          <p:nvPr/>
        </p:nvSpPr>
        <p:spPr>
          <a:xfrm>
            <a:off x="6369334" y="1637497"/>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A</a:t>
            </a:r>
            <a:r>
              <a:rPr lang="zh-CN" altLang="en-US" dirty="0"/>
              <a:t>业务应用</a:t>
            </a:r>
            <a:endParaRPr lang="zh-CN" altLang="en-US" dirty="0"/>
          </a:p>
        </p:txBody>
      </p:sp>
      <p:sp>
        <p:nvSpPr>
          <p:cNvPr id="53" name="圆角矩形 52"/>
          <p:cNvSpPr/>
          <p:nvPr/>
        </p:nvSpPr>
        <p:spPr>
          <a:xfrm>
            <a:off x="6596965" y="2258868"/>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0" name="圆角矩形 79"/>
          <p:cNvSpPr/>
          <p:nvPr/>
        </p:nvSpPr>
        <p:spPr>
          <a:xfrm>
            <a:off x="6442222" y="2439254"/>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B</a:t>
            </a:r>
            <a:r>
              <a:rPr lang="zh-CN" altLang="en-US" dirty="0"/>
              <a:t>业务应用</a:t>
            </a:r>
            <a:endParaRPr lang="zh-CN" altLang="en-US" dirty="0"/>
          </a:p>
        </p:txBody>
      </p:sp>
      <p:sp>
        <p:nvSpPr>
          <p:cNvPr id="81" name="圆角矩形 80"/>
          <p:cNvSpPr/>
          <p:nvPr/>
        </p:nvSpPr>
        <p:spPr>
          <a:xfrm>
            <a:off x="6623469" y="3120259"/>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2" name="圆角矩形 81"/>
          <p:cNvSpPr/>
          <p:nvPr/>
        </p:nvSpPr>
        <p:spPr>
          <a:xfrm>
            <a:off x="6468726" y="3300645"/>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C</a:t>
            </a:r>
            <a:r>
              <a:rPr lang="zh-CN" altLang="en-US" dirty="0"/>
              <a:t>业务应用</a:t>
            </a:r>
            <a:endParaRPr lang="zh-CN" altLang="en-US" dirty="0"/>
          </a:p>
        </p:txBody>
      </p:sp>
      <p:sp>
        <p:nvSpPr>
          <p:cNvPr id="83" name="圆角矩形 82"/>
          <p:cNvSpPr/>
          <p:nvPr/>
        </p:nvSpPr>
        <p:spPr>
          <a:xfrm>
            <a:off x="6583713" y="3981651"/>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4" name="圆角矩形 83"/>
          <p:cNvSpPr/>
          <p:nvPr/>
        </p:nvSpPr>
        <p:spPr>
          <a:xfrm>
            <a:off x="6428970" y="4162037"/>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用户管理</a:t>
            </a:r>
            <a:endParaRPr lang="zh-CN" altLang="en-US" dirty="0"/>
          </a:p>
        </p:txBody>
      </p:sp>
      <p:sp>
        <p:nvSpPr>
          <p:cNvPr id="85" name="圆角矩形 84"/>
          <p:cNvSpPr/>
          <p:nvPr/>
        </p:nvSpPr>
        <p:spPr>
          <a:xfrm>
            <a:off x="6616845" y="4823165"/>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6" name="圆角矩形 85"/>
          <p:cNvSpPr/>
          <p:nvPr/>
        </p:nvSpPr>
        <p:spPr>
          <a:xfrm>
            <a:off x="6462102" y="5003551"/>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订单服务</a:t>
            </a:r>
            <a:endParaRPr lang="zh-CN" altLang="en-US" dirty="0"/>
          </a:p>
        </p:txBody>
      </p:sp>
      <p:sp>
        <p:nvSpPr>
          <p:cNvPr id="87" name="圆角矩形 86"/>
          <p:cNvSpPr/>
          <p:nvPr/>
        </p:nvSpPr>
        <p:spPr>
          <a:xfrm>
            <a:off x="6610218" y="5704435"/>
            <a:ext cx="1305203" cy="48224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8" name="圆角矩形 87"/>
          <p:cNvSpPr/>
          <p:nvPr/>
        </p:nvSpPr>
        <p:spPr>
          <a:xfrm>
            <a:off x="6455475" y="5884821"/>
            <a:ext cx="1309726" cy="46936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t>支付服务</a:t>
            </a:r>
            <a:endParaRPr lang="zh-CN" altLang="en-US" dirty="0"/>
          </a:p>
        </p:txBody>
      </p:sp>
      <p:sp>
        <p:nvSpPr>
          <p:cNvPr id="3" name="文本框 2"/>
          <p:cNvSpPr txBox="1"/>
          <p:nvPr/>
        </p:nvSpPr>
        <p:spPr>
          <a:xfrm>
            <a:off x="6787172" y="6295194"/>
            <a:ext cx="646331" cy="369332"/>
          </a:xfrm>
          <a:prstGeom prst="rect">
            <a:avLst/>
          </a:prstGeom>
          <a:noFill/>
        </p:spPr>
        <p:txBody>
          <a:bodyPr wrap="none" rtlCol="0">
            <a:spAutoFit/>
          </a:bodyPr>
          <a:lstStyle/>
          <a:p>
            <a:r>
              <a:rPr lang="en-US" altLang="zh-CN" b="1" dirty="0"/>
              <a:t>……</a:t>
            </a:r>
            <a:endParaRPr lang="zh-CN" altLang="en-US" b="1"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55257"/>
            <a:ext cx="11449878" cy="1015663"/>
          </a:xfrm>
          <a:prstGeom prst="rect">
            <a:avLst/>
          </a:prstGeom>
        </p:spPr>
        <p:txBody>
          <a:bodyPr wrap="square">
            <a:spAutoFit/>
          </a:bodyPr>
          <a:lstStyle/>
          <a:p>
            <a:pPr lvl="1">
              <a:lnSpc>
                <a:spcPct val="150000"/>
              </a:lnSpc>
            </a:pPr>
            <a:r>
              <a:rPr lang="zh-CN" altLang="en-US" sz="2000" b="1" dirty="0">
                <a:latin typeface="+mn-ea"/>
                <a:ea typeface="+mn-ea"/>
              </a:rPr>
              <a:t>分布式系统实现架构的发展：</a:t>
            </a:r>
            <a:r>
              <a:rPr lang="en-US" altLang="zh-CN" sz="2000" b="1" dirty="0">
                <a:latin typeface="+mn-ea"/>
                <a:ea typeface="+mn-ea"/>
              </a:rPr>
              <a:t>SOA</a:t>
            </a:r>
            <a:r>
              <a:rPr lang="zh-CN" altLang="en-US" sz="2000" b="1" dirty="0">
                <a:latin typeface="+mn-ea"/>
                <a:ea typeface="+mn-ea"/>
              </a:rPr>
              <a:t>、</a:t>
            </a:r>
            <a:r>
              <a:rPr lang="en-US" altLang="zh-CN" sz="2000" b="1" dirty="0">
                <a:latin typeface="+mn-ea"/>
                <a:ea typeface="+mn-ea"/>
              </a:rPr>
              <a:t>ESB</a:t>
            </a:r>
            <a:r>
              <a:rPr lang="zh-CN" altLang="en-US" sz="2000" b="1" dirty="0">
                <a:latin typeface="+mn-ea"/>
                <a:ea typeface="+mn-ea"/>
              </a:rPr>
              <a:t>、微服务</a:t>
            </a:r>
            <a:endParaRPr lang="en-US" altLang="zh-CN" sz="2000" b="1" dirty="0">
              <a:latin typeface="+mn-ea"/>
              <a:ea typeface="+mn-ea"/>
            </a:endParaRPr>
          </a:p>
          <a:p>
            <a:pPr lvl="1">
              <a:lnSpc>
                <a:spcPct val="150000"/>
              </a:lnSpc>
            </a:pPr>
            <a:r>
              <a:rPr lang="en-US" altLang="zh-CN" sz="2000" b="1" dirty="0">
                <a:latin typeface="+mn-ea"/>
                <a:ea typeface="+mn-ea"/>
              </a:rPr>
              <a:t>SOA</a:t>
            </a:r>
            <a:r>
              <a:rPr lang="zh-CN" altLang="en-US" sz="2000" b="1" dirty="0">
                <a:latin typeface="+mn-ea"/>
                <a:ea typeface="+mn-ea"/>
              </a:rPr>
              <a:t>（面向服务架构，</a:t>
            </a:r>
            <a:r>
              <a:rPr lang="en-US" altLang="zh-CN" sz="2000" b="1" dirty="0">
                <a:latin typeface="+mn-ea"/>
                <a:ea typeface="+mn-ea"/>
              </a:rPr>
              <a:t>Service Oriented </a:t>
            </a:r>
            <a:r>
              <a:rPr lang="en-US" altLang="zh-CN" sz="2000" b="1" dirty="0" err="1">
                <a:latin typeface="+mn-ea"/>
                <a:ea typeface="+mn-ea"/>
              </a:rPr>
              <a:t>Architecuture</a:t>
            </a:r>
            <a:r>
              <a:rPr lang="zh-CN" altLang="en-US" sz="2000" b="1" dirty="0">
                <a:latin typeface="+mn-ea"/>
                <a:ea typeface="+mn-ea"/>
              </a:rPr>
              <a:t>）</a:t>
            </a:r>
            <a:endParaRPr lang="en-US" altLang="zh-CN" sz="2000" b="1" dirty="0">
              <a:latin typeface="+mn-ea"/>
              <a:ea typeface="+mn-ea"/>
            </a:endParaRPr>
          </a:p>
        </p:txBody>
      </p:sp>
      <p:pic>
        <p:nvPicPr>
          <p:cNvPr id="4" name="图片 3"/>
          <p:cNvPicPr>
            <a:picLocks noChangeAspect="1"/>
          </p:cNvPicPr>
          <p:nvPr/>
        </p:nvPicPr>
        <p:blipFill>
          <a:blip r:embed="rId1"/>
          <a:stretch>
            <a:fillRect/>
          </a:stretch>
        </p:blipFill>
        <p:spPr>
          <a:xfrm>
            <a:off x="1954374" y="2978332"/>
            <a:ext cx="8260362" cy="3666553"/>
          </a:xfrm>
          <a:prstGeom prst="rect">
            <a:avLst/>
          </a:prstGeom>
        </p:spPr>
      </p:pic>
      <p:sp>
        <p:nvSpPr>
          <p:cNvPr id="6" name="文本框 5"/>
          <p:cNvSpPr txBox="1"/>
          <p:nvPr/>
        </p:nvSpPr>
        <p:spPr>
          <a:xfrm>
            <a:off x="479549" y="2323172"/>
            <a:ext cx="10472739" cy="400110"/>
          </a:xfrm>
          <a:prstGeom prst="rect">
            <a:avLst/>
          </a:prstGeom>
          <a:noFill/>
        </p:spPr>
        <p:txBody>
          <a:bodyPr wrap="none" rtlCol="0">
            <a:spAutoFit/>
          </a:bodyPr>
          <a:lstStyle/>
          <a:p>
            <a:r>
              <a:rPr lang="en-US" altLang="zh-CN" sz="2000" dirty="0"/>
              <a:t>SOA</a:t>
            </a:r>
            <a:r>
              <a:rPr lang="zh-CN" altLang="en-US" sz="2000" dirty="0"/>
              <a:t>是一种软件架构设计的模型和方法论，是一种通过</a:t>
            </a:r>
            <a:r>
              <a:rPr lang="zh-CN" altLang="en-US" sz="2000" b="1" dirty="0">
                <a:solidFill>
                  <a:srgbClr val="FF0000"/>
                </a:solidFill>
              </a:rPr>
              <a:t>服务整合</a:t>
            </a:r>
            <a:r>
              <a:rPr lang="zh-CN" altLang="en-US" sz="2000" dirty="0"/>
              <a:t>来解决</a:t>
            </a:r>
            <a:r>
              <a:rPr lang="zh-CN" altLang="en-US" sz="2000" b="1" dirty="0">
                <a:solidFill>
                  <a:srgbClr val="FF0000"/>
                </a:solidFill>
              </a:rPr>
              <a:t>系统集成</a:t>
            </a:r>
            <a:r>
              <a:rPr lang="zh-CN" altLang="en-US" sz="2000" dirty="0"/>
              <a:t>问题的思想</a:t>
            </a:r>
            <a:endParaRPr lang="zh-CN" altLang="en-US" sz="2000"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38640"/>
            <a:ext cx="11582401" cy="4246245"/>
          </a:xfrm>
          <a:prstGeom prst="rect">
            <a:avLst/>
          </a:prstGeom>
        </p:spPr>
        <p:txBody>
          <a:bodyPr wrap="square">
            <a:spAutoFit/>
          </a:bodyPr>
          <a:lstStyle/>
          <a:p>
            <a:pPr lvl="1">
              <a:lnSpc>
                <a:spcPct val="150000"/>
              </a:lnSpc>
            </a:pPr>
            <a:r>
              <a:rPr lang="en-US" altLang="zh-CN" sz="2000" b="1" dirty="0">
                <a:latin typeface="+mn-ea"/>
                <a:ea typeface="+mn-ea"/>
              </a:rPr>
              <a:t>SOA</a:t>
            </a:r>
            <a:r>
              <a:rPr lang="zh-CN" altLang="en-US" sz="2000" b="1" dirty="0">
                <a:latin typeface="+mn-ea"/>
                <a:ea typeface="+mn-ea"/>
              </a:rPr>
              <a:t>（面向服务架构，</a:t>
            </a:r>
            <a:r>
              <a:rPr lang="en-US" altLang="zh-CN" sz="2000" b="1" dirty="0">
                <a:latin typeface="+mn-ea"/>
                <a:ea typeface="+mn-ea"/>
              </a:rPr>
              <a:t>Service Oriented </a:t>
            </a:r>
            <a:r>
              <a:rPr lang="en-US" altLang="zh-CN" sz="2000" b="1" dirty="0" err="1">
                <a:latin typeface="+mn-ea"/>
                <a:ea typeface="+mn-ea"/>
              </a:rPr>
              <a:t>Architecuture</a:t>
            </a:r>
            <a:r>
              <a:rPr lang="zh-CN" altLang="en-US" sz="2000" b="1" dirty="0">
                <a:latin typeface="+mn-ea"/>
                <a:ea typeface="+mn-ea"/>
              </a:rPr>
              <a:t>）特点</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t>在</a:t>
            </a:r>
            <a:r>
              <a:rPr lang="en-US" altLang="zh-CN" sz="2000" dirty="0"/>
              <a:t>SOA</a:t>
            </a:r>
            <a:r>
              <a:rPr lang="zh-CN" altLang="en-US" sz="2000" dirty="0"/>
              <a:t>架构风格中，服务是最核心的抽象手段，业务被划分（</a:t>
            </a:r>
            <a:r>
              <a:rPr lang="zh-CN" altLang="en-US" sz="2000" b="1" dirty="0">
                <a:solidFill>
                  <a:srgbClr val="FF0000"/>
                </a:solidFill>
              </a:rPr>
              <a:t>组件化</a:t>
            </a:r>
            <a:r>
              <a:rPr lang="zh-CN" altLang="en-US" sz="2000" dirty="0"/>
              <a:t>）为一系列</a:t>
            </a:r>
            <a:r>
              <a:rPr lang="zh-CN" altLang="en-US" sz="2000" b="1" dirty="0">
                <a:solidFill>
                  <a:srgbClr val="FF0000"/>
                </a:solidFill>
              </a:rPr>
              <a:t>粗粒度</a:t>
            </a:r>
            <a:r>
              <a:rPr lang="zh-CN" altLang="en-US" sz="2000" dirty="0"/>
              <a:t>的业务服务和业务流程，通过服务的抽象实现企业</a:t>
            </a:r>
            <a:r>
              <a:rPr lang="en-US" altLang="zh-CN" sz="2000" dirty="0"/>
              <a:t>IT</a:t>
            </a:r>
            <a:r>
              <a:rPr lang="zh-CN" altLang="en-US" sz="2000" dirty="0"/>
              <a:t>各个系统的</a:t>
            </a:r>
            <a:r>
              <a:rPr lang="zh-CN" altLang="en-US" sz="2000" b="1" dirty="0">
                <a:solidFill>
                  <a:srgbClr val="FF0000"/>
                </a:solidFill>
              </a:rPr>
              <a:t>整合和复用</a:t>
            </a:r>
            <a:r>
              <a:rPr lang="zh-CN" altLang="en-US" sz="2000" dirty="0"/>
              <a:t>。</a:t>
            </a:r>
            <a:endParaRPr lang="en-US" altLang="zh-CN" sz="2000" dirty="0"/>
          </a:p>
          <a:p>
            <a:pPr marL="800100" lvl="1" indent="-342900">
              <a:lnSpc>
                <a:spcPct val="150000"/>
              </a:lnSpc>
              <a:buFont typeface="Arial" panose="020B0604020202020204" pitchFamily="34" charset="0"/>
              <a:buChar char="•"/>
            </a:pPr>
            <a:r>
              <a:rPr lang="zh-CN" altLang="en-US" sz="2000" dirty="0"/>
              <a:t>一个</a:t>
            </a:r>
            <a:r>
              <a:rPr lang="en-US" altLang="zh-CN" sz="2000" dirty="0"/>
              <a:t>“</a:t>
            </a:r>
            <a:r>
              <a:rPr lang="zh-CN" altLang="en-US" sz="2000" dirty="0"/>
              <a:t>服务</a:t>
            </a:r>
            <a:r>
              <a:rPr lang="en-US" altLang="zh-CN" sz="2000" dirty="0"/>
              <a:t>”</a:t>
            </a:r>
            <a:r>
              <a:rPr lang="zh-CN" altLang="en-US" sz="2000" dirty="0"/>
              <a:t>定义了一个与业务功能或业务数据相关的</a:t>
            </a:r>
            <a:r>
              <a:rPr lang="zh-CN" altLang="en-US" sz="2000" b="1" dirty="0">
                <a:solidFill>
                  <a:srgbClr val="FF0000"/>
                </a:solidFill>
              </a:rPr>
              <a:t>接口</a:t>
            </a:r>
            <a:r>
              <a:rPr lang="zh-CN" altLang="en-US" sz="2000" dirty="0"/>
              <a:t>，以及约束这个接口的</a:t>
            </a:r>
            <a:r>
              <a:rPr lang="zh-CN" altLang="en-US" sz="2000" b="1" dirty="0">
                <a:solidFill>
                  <a:srgbClr val="FF0000"/>
                </a:solidFill>
              </a:rPr>
              <a:t>契约</a:t>
            </a:r>
            <a:r>
              <a:rPr lang="zh-CN" altLang="en-US" sz="2000" dirty="0"/>
              <a:t>，如服务质量要求、业务规则、安全性要求等。接口和契约采用中立、基于</a:t>
            </a:r>
            <a:r>
              <a:rPr lang="zh-CN" altLang="en-US" sz="2000" b="1" dirty="0">
                <a:solidFill>
                  <a:srgbClr val="FF0000"/>
                </a:solidFill>
              </a:rPr>
              <a:t>标准的方式进行定义</a:t>
            </a:r>
            <a:r>
              <a:rPr lang="zh-CN" altLang="en-US" sz="2000" dirty="0"/>
              <a:t>，它独立于实现服务的硬件平台、操作系统和编程语言。</a:t>
            </a:r>
            <a:endParaRPr lang="en-US" altLang="zh-CN" sz="2000" dirty="0"/>
          </a:p>
          <a:p>
            <a:pPr marL="800100" lvl="1" indent="-342900">
              <a:lnSpc>
                <a:spcPct val="150000"/>
              </a:lnSpc>
              <a:buFont typeface="Arial" panose="020B0604020202020204" pitchFamily="34" charset="0"/>
              <a:buChar char="•"/>
            </a:pPr>
            <a:r>
              <a:rPr lang="zh-CN" altLang="en-US" sz="2000" dirty="0"/>
              <a:t>不同服务之间应该保持一种</a:t>
            </a:r>
            <a:r>
              <a:rPr lang="zh-CN" altLang="en-US" sz="2000" b="1" dirty="0">
                <a:solidFill>
                  <a:srgbClr val="FF0000"/>
                </a:solidFill>
              </a:rPr>
              <a:t>松耦合</a:t>
            </a:r>
            <a:r>
              <a:rPr lang="zh-CN" altLang="en-US" sz="2000" dirty="0"/>
              <a:t>的关系，也就是应该保持一种相对独立无依赖的关系。</a:t>
            </a:r>
            <a:endParaRPr lang="en-US" altLang="zh-CN" sz="2000" dirty="0"/>
          </a:p>
          <a:p>
            <a:pPr marL="800100" lvl="1" indent="-342900">
              <a:lnSpc>
                <a:spcPct val="150000"/>
              </a:lnSpc>
              <a:buFont typeface="Arial" panose="020B0604020202020204" pitchFamily="34" charset="0"/>
              <a:buChar char="•"/>
            </a:pPr>
            <a:r>
              <a:rPr lang="zh-CN" altLang="en-US" sz="2000" dirty="0"/>
              <a:t>位置透明性，调用者无需知道被调用的服务的物理位置</a:t>
            </a:r>
            <a:endParaRPr lang="en-US" altLang="zh-CN" sz="2000" dirty="0"/>
          </a:p>
          <a:p>
            <a:pPr marL="800100" lvl="1" indent="-342900">
              <a:lnSpc>
                <a:spcPct val="150000"/>
              </a:lnSpc>
              <a:buFont typeface="Arial" panose="020B0604020202020204" pitchFamily="34" charset="0"/>
              <a:buChar char="•"/>
            </a:pPr>
            <a:r>
              <a:rPr lang="zh-CN" altLang="en-US" sz="2000" dirty="0"/>
              <a:t>协议无关性</a:t>
            </a:r>
            <a:endParaRPr lang="en-US" altLang="zh-CN" sz="2000" dirty="0">
              <a:latin typeface="+mn-ea"/>
              <a:ea typeface="+mn-ea"/>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36517"/>
            <a:ext cx="11449878" cy="2400657"/>
          </a:xfrm>
          <a:prstGeom prst="rect">
            <a:avLst/>
          </a:prstGeom>
        </p:spPr>
        <p:txBody>
          <a:bodyPr wrap="square">
            <a:spAutoFit/>
          </a:bodyPr>
          <a:lstStyle/>
          <a:p>
            <a:pPr lvl="1">
              <a:lnSpc>
                <a:spcPct val="150000"/>
              </a:lnSpc>
            </a:pPr>
            <a:r>
              <a:rPr lang="en-US" altLang="zh-CN" sz="2000" b="1" dirty="0">
                <a:latin typeface="+mn-ea"/>
                <a:ea typeface="+mn-ea"/>
              </a:rPr>
              <a:t>ESB</a:t>
            </a:r>
            <a:r>
              <a:rPr lang="zh-CN" altLang="en-US" sz="2000" b="1" dirty="0">
                <a:latin typeface="+mn-ea"/>
                <a:ea typeface="+mn-ea"/>
              </a:rPr>
              <a:t>（企业服务总线，</a:t>
            </a:r>
            <a:r>
              <a:rPr lang="en-US" altLang="zh-CN" sz="2000" b="1" dirty="0">
                <a:latin typeface="+mn-ea"/>
                <a:ea typeface="+mn-ea"/>
              </a:rPr>
              <a:t>Enterprise Service Bus</a:t>
            </a:r>
            <a:r>
              <a:rPr lang="zh-CN" altLang="en-US" sz="2000" b="1" dirty="0">
                <a:latin typeface="+mn-ea"/>
                <a:ea typeface="+mn-ea"/>
              </a:rPr>
              <a:t>）</a:t>
            </a:r>
            <a:endParaRPr lang="en-US" altLang="zh-CN" sz="2000" b="1" dirty="0">
              <a:latin typeface="+mn-ea"/>
              <a:ea typeface="+mn-ea"/>
            </a:endParaRPr>
          </a:p>
          <a:p>
            <a:pPr lvl="1">
              <a:lnSpc>
                <a:spcPct val="150000"/>
              </a:lnSpc>
            </a:pPr>
            <a:r>
              <a:rPr lang="zh-CN" altLang="en-US" sz="2000" dirty="0">
                <a:latin typeface="+mn-ea"/>
                <a:ea typeface="+mn-ea"/>
              </a:rPr>
              <a:t>系统组件不直接交互，而是挂在</a:t>
            </a:r>
            <a:r>
              <a:rPr lang="en-US" altLang="zh-CN" sz="2000" dirty="0">
                <a:latin typeface="+mn-ea"/>
                <a:ea typeface="+mn-ea"/>
              </a:rPr>
              <a:t>ESB</a:t>
            </a:r>
            <a:r>
              <a:rPr lang="zh-CN" altLang="en-US" sz="2000" dirty="0">
                <a:latin typeface="+mn-ea"/>
                <a:ea typeface="+mn-ea"/>
              </a:rPr>
              <a:t>上，</a:t>
            </a:r>
            <a:r>
              <a:rPr lang="en-US" altLang="zh-CN" sz="2000" dirty="0">
                <a:latin typeface="+mn-ea"/>
                <a:ea typeface="+mn-ea"/>
              </a:rPr>
              <a:t>ESB</a:t>
            </a:r>
            <a:r>
              <a:rPr lang="zh-CN" altLang="en-US" sz="2000" dirty="0">
                <a:latin typeface="+mn-ea"/>
                <a:ea typeface="+mn-ea"/>
              </a:rPr>
              <a:t>像一个“聪明”的管道，用来连接各个节点，</a:t>
            </a:r>
            <a:r>
              <a:rPr lang="zh-CN" altLang="en-US" sz="2000" dirty="0"/>
              <a:t>为了集成不同系统，不同协议的服务，</a:t>
            </a:r>
            <a:r>
              <a:rPr lang="en-US" altLang="zh-CN" sz="2000" dirty="0"/>
              <a:t>ESB</a:t>
            </a:r>
            <a:r>
              <a:rPr lang="zh-CN" altLang="en-US" sz="2000" dirty="0"/>
              <a:t>做了消息的转换解释与路由等工作，让不同的服务互联互通。</a:t>
            </a:r>
            <a:endParaRPr lang="en-US" altLang="zh-CN" sz="2000" dirty="0">
              <a:latin typeface="+mn-ea"/>
              <a:ea typeface="+mn-ea"/>
            </a:endParaRPr>
          </a:p>
          <a:p>
            <a:pPr lvl="1">
              <a:lnSpc>
                <a:spcPct val="150000"/>
              </a:lnSpc>
            </a:pPr>
            <a:endParaRPr lang="en-US" altLang="zh-CN" sz="2000" b="1" dirty="0">
              <a:latin typeface="+mn-ea"/>
              <a:ea typeface="+mn-ea"/>
            </a:endParaRPr>
          </a:p>
          <a:p>
            <a:pPr lvl="1">
              <a:lnSpc>
                <a:spcPct val="150000"/>
              </a:lnSpc>
            </a:pPr>
            <a:endParaRPr lang="en-US" altLang="zh-CN" sz="2000" dirty="0">
              <a:latin typeface="+mn-ea"/>
              <a:ea typeface="+mn-ea"/>
            </a:endParaRPr>
          </a:p>
        </p:txBody>
      </p:sp>
      <p:pic>
        <p:nvPicPr>
          <p:cNvPr id="22530"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8436" y="2877767"/>
            <a:ext cx="7277958" cy="3732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3"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Rectangle 43"/>
          <p:cNvSpPr>
            <a:spLocks noChangeArrowheads="1"/>
          </p:cNvSpPr>
          <p:nvPr/>
        </p:nvSpPr>
        <p:spPr bwMode="auto">
          <a:xfrm>
            <a:off x="515941" y="1363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6" name="矩形 5"/>
          <p:cNvSpPr/>
          <p:nvPr/>
        </p:nvSpPr>
        <p:spPr>
          <a:xfrm>
            <a:off x="-1" y="1250494"/>
            <a:ext cx="11902968" cy="1476375"/>
          </a:xfrm>
          <a:prstGeom prst="rect">
            <a:avLst/>
          </a:prstGeom>
        </p:spPr>
        <p:txBody>
          <a:bodyPr wrap="square">
            <a:spAutoFit/>
          </a:bodyPr>
          <a:lstStyle/>
          <a:p>
            <a:pPr lvl="1">
              <a:lnSpc>
                <a:spcPct val="150000"/>
              </a:lnSpc>
            </a:pPr>
            <a:r>
              <a:rPr lang="zh-CN" altLang="en-US" sz="2000" b="1" dirty="0">
                <a:latin typeface="+mn-ea"/>
                <a:ea typeface="+mn-ea"/>
              </a:rPr>
              <a:t>微服务架构（</a:t>
            </a:r>
            <a:r>
              <a:rPr lang="en-US" altLang="zh-CN" sz="2000" b="1" dirty="0" err="1">
                <a:latin typeface="+mn-ea"/>
                <a:ea typeface="+mn-ea"/>
              </a:rPr>
              <a:t>MicroServices</a:t>
            </a:r>
            <a:r>
              <a:rPr lang="en-US" altLang="zh-CN" sz="2000" b="1" dirty="0">
                <a:latin typeface="+mn-ea"/>
                <a:ea typeface="+mn-ea"/>
              </a:rPr>
              <a:t> </a:t>
            </a:r>
            <a:r>
              <a:rPr lang="zh-CN" altLang="en-US" sz="2000" b="1" dirty="0">
                <a:latin typeface="+mn-ea"/>
                <a:ea typeface="+mn-ea"/>
              </a:rPr>
              <a:t>），</a:t>
            </a:r>
            <a:r>
              <a:rPr lang="zh-CN" altLang="en-US" sz="2000" dirty="0">
                <a:latin typeface="+mn-ea"/>
                <a:ea typeface="+mn-ea"/>
              </a:rPr>
              <a:t>微服务是一种风格，没有明确的标准，一堆松散耦合的组件，每个组件专注于一个业务功能，在一起协作完成复杂任务。</a:t>
            </a:r>
            <a:endParaRPr lang="en-US" altLang="zh-CN" sz="2000" dirty="0">
              <a:latin typeface="+mn-ea"/>
              <a:ea typeface="+mn-ea"/>
            </a:endParaRPr>
          </a:p>
          <a:p>
            <a:pPr lvl="1">
              <a:lnSpc>
                <a:spcPct val="150000"/>
              </a:lnSpc>
            </a:pPr>
            <a:endParaRPr lang="en-US" altLang="zh-CN" sz="2000" dirty="0">
              <a:latin typeface="+mn-ea"/>
              <a:ea typeface="+mn-ea"/>
            </a:endParaRPr>
          </a:p>
        </p:txBody>
      </p:sp>
      <p:pic>
        <p:nvPicPr>
          <p:cNvPr id="7" name="图片 6"/>
          <p:cNvPicPr>
            <a:picLocks noChangeAspect="1"/>
          </p:cNvPicPr>
          <p:nvPr/>
        </p:nvPicPr>
        <p:blipFill>
          <a:blip r:embed="rId1"/>
          <a:stretch>
            <a:fillRect/>
          </a:stretch>
        </p:blipFill>
        <p:spPr>
          <a:xfrm>
            <a:off x="2377317" y="2472466"/>
            <a:ext cx="7268328" cy="3714295"/>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486025" y="1107440"/>
            <a:ext cx="9537700" cy="561594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1" y="1263194"/>
            <a:ext cx="11902968" cy="553085"/>
          </a:xfrm>
          <a:prstGeom prst="rect">
            <a:avLst/>
          </a:prstGeom>
        </p:spPr>
        <p:txBody>
          <a:bodyPr wrap="square">
            <a:spAutoFit/>
          </a:bodyPr>
          <a:lstStyle/>
          <a:p>
            <a:pPr lvl="1">
              <a:lnSpc>
                <a:spcPct val="150000"/>
              </a:lnSpc>
            </a:pPr>
            <a:r>
              <a:rPr lang="zh-CN" altLang="en-US" sz="2000" b="1" dirty="0">
                <a:latin typeface="+mn-ea"/>
                <a:ea typeface="+mn-ea"/>
              </a:rPr>
              <a:t>微服务架构系统示例</a:t>
            </a:r>
            <a:endParaRPr lang="zh-CN" altLang="en-US" sz="2000" b="1" dirty="0">
              <a:latin typeface="+mn-ea"/>
              <a:ea typeface="+mn-ea"/>
            </a:endParaRPr>
          </a:p>
        </p:txBody>
      </p:sp>
      <p:sp>
        <p:nvSpPr>
          <p:cNvPr id="4" name="文本框 3"/>
          <p:cNvSpPr txBox="1"/>
          <p:nvPr/>
        </p:nvSpPr>
        <p:spPr>
          <a:xfrm>
            <a:off x="505460" y="1816100"/>
            <a:ext cx="2939415" cy="368300"/>
          </a:xfrm>
          <a:prstGeom prst="rect">
            <a:avLst/>
          </a:prstGeom>
          <a:noFill/>
        </p:spPr>
        <p:txBody>
          <a:bodyPr wrap="square" rtlCol="0" anchor="t">
            <a:spAutoFit/>
          </a:bodyPr>
          <a:p>
            <a:r>
              <a:rPr lang="zh-CN" altLang="en-US">
                <a:hlinkClick r:id="rId2" action="ppaction://hlinkfile"/>
              </a:rPr>
              <a:t>https://www.herodotus.cn/</a:t>
            </a:r>
            <a:endParaRPr lang="zh-CN" altLang="en-US"/>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7.1 </a:t>
            </a:r>
            <a:r>
              <a:rPr lang="zh-CN" altLang="en-US" sz="2800" b="1" dirty="0">
                <a:solidFill>
                  <a:schemeClr val="tx1">
                    <a:lumMod val="85000"/>
                    <a:lumOff val="15000"/>
                  </a:schemeClr>
                </a:solidFill>
                <a:latin typeface="+mn-ea"/>
                <a:sym typeface="+mn-ea"/>
              </a:rPr>
              <a:t>大型</a:t>
            </a:r>
            <a:r>
              <a:rPr lang="en-US" altLang="zh-CN" sz="2800" b="1" dirty="0">
                <a:solidFill>
                  <a:schemeClr val="tx1">
                    <a:lumMod val="85000"/>
                    <a:lumOff val="15000"/>
                  </a:schemeClr>
                </a:solidFill>
                <a:latin typeface="+mn-ea"/>
                <a:sym typeface="+mn-ea"/>
              </a:rPr>
              <a:t>Web</a:t>
            </a:r>
            <a:r>
              <a:rPr lang="zh-CN" altLang="en-US" sz="2800" b="1" dirty="0">
                <a:solidFill>
                  <a:schemeClr val="tx1">
                    <a:lumMod val="85000"/>
                    <a:lumOff val="15000"/>
                  </a:schemeClr>
                </a:solidFill>
                <a:latin typeface="+mn-ea"/>
                <a:sym typeface="+mn-ea"/>
              </a:rPr>
              <a:t>系统架构演化历程</a:t>
            </a:r>
            <a:endParaRPr lang="zh-CN" altLang="en-US" sz="2800" b="1" dirty="0">
              <a:solidFill>
                <a:schemeClr val="tx1">
                  <a:lumMod val="85000"/>
                  <a:lumOff val="15000"/>
                </a:schemeClr>
              </a:solidFill>
              <a:latin typeface="+mn-ea"/>
              <a:ea typeface="+mn-ea"/>
            </a:endParaRPr>
          </a:p>
        </p:txBody>
      </p:sp>
      <p:sp>
        <p:nvSpPr>
          <p:cNvPr id="2" name="矩形 1"/>
          <p:cNvSpPr/>
          <p:nvPr/>
        </p:nvSpPr>
        <p:spPr>
          <a:xfrm>
            <a:off x="-1" y="1236554"/>
            <a:ext cx="11902968" cy="4708981"/>
          </a:xfrm>
          <a:prstGeom prst="rect">
            <a:avLst/>
          </a:prstGeom>
        </p:spPr>
        <p:txBody>
          <a:bodyPr wrap="square">
            <a:spAutoFit/>
          </a:bodyPr>
          <a:p>
            <a:pPr lvl="1">
              <a:lnSpc>
                <a:spcPct val="150000"/>
              </a:lnSpc>
            </a:pPr>
            <a:r>
              <a:rPr lang="zh-CN" altLang="en-US" sz="2000" b="1" dirty="0">
                <a:latin typeface="+mn-ea"/>
                <a:ea typeface="+mn-ea"/>
              </a:rPr>
              <a:t>微服务架构的特点：</a:t>
            </a:r>
            <a:endParaRPr lang="en-US" altLang="zh-CN" sz="2000" b="1" dirty="0">
              <a:latin typeface="+mn-ea"/>
              <a:ea typeface="+mn-ea"/>
            </a:endParaRPr>
          </a:p>
          <a:p>
            <a:pPr marL="914400" lvl="1" indent="-457200">
              <a:lnSpc>
                <a:spcPct val="150000"/>
              </a:lnSpc>
              <a:buFont typeface="+mj-lt"/>
              <a:buAutoNum type="arabicPeriod"/>
            </a:pPr>
            <a:r>
              <a:rPr lang="zh-CN" altLang="en-US" sz="2000" dirty="0">
                <a:latin typeface="+mn-ea"/>
                <a:ea typeface="+mn-ea"/>
              </a:rPr>
              <a:t>每个微服务需专注于某一个具体业务功能，需要根据业务边界来确定服务的边界，体现服务的</a:t>
            </a:r>
            <a:r>
              <a:rPr lang="zh-CN" altLang="en-US" sz="2000" b="1" dirty="0">
                <a:solidFill>
                  <a:srgbClr val="FF0000"/>
                </a:solidFill>
                <a:latin typeface="+mn-ea"/>
                <a:ea typeface="+mn-ea"/>
              </a:rPr>
              <a:t>高内聚性</a:t>
            </a:r>
            <a:r>
              <a:rPr lang="zh-CN" altLang="en-US" sz="2000" dirty="0">
                <a:latin typeface="+mn-ea"/>
                <a:ea typeface="+mn-ea"/>
              </a:rPr>
              <a:t>，微服务运行于独立的进程中。</a:t>
            </a:r>
            <a:endParaRPr lang="en-US" altLang="zh-CN" sz="2000" dirty="0">
              <a:latin typeface="+mn-ea"/>
              <a:ea typeface="+mn-ea"/>
            </a:endParaRPr>
          </a:p>
          <a:p>
            <a:pPr marL="914400" lvl="1" indent="-457200">
              <a:lnSpc>
                <a:spcPct val="150000"/>
              </a:lnSpc>
              <a:buFont typeface="+mj-lt"/>
              <a:buAutoNum type="arabicPeriod"/>
            </a:pPr>
            <a:r>
              <a:rPr lang="zh-CN" altLang="en-US" sz="2000" dirty="0">
                <a:latin typeface="+mn-ea"/>
                <a:ea typeface="+mn-ea"/>
              </a:rPr>
              <a:t>微服务之间通过</a:t>
            </a:r>
            <a:r>
              <a:rPr lang="zh-CN" altLang="en-US" sz="2000" b="1" dirty="0">
                <a:solidFill>
                  <a:srgbClr val="FF0000"/>
                </a:solidFill>
                <a:latin typeface="+mn-ea"/>
                <a:ea typeface="+mn-ea"/>
              </a:rPr>
              <a:t>远程调用</a:t>
            </a:r>
            <a:r>
              <a:rPr lang="zh-CN" altLang="en-US" sz="2000" dirty="0">
                <a:solidFill>
                  <a:srgbClr val="FF0000"/>
                </a:solidFill>
                <a:latin typeface="+mn-ea"/>
                <a:ea typeface="+mn-ea"/>
              </a:rPr>
              <a:t>（如</a:t>
            </a:r>
            <a:r>
              <a:rPr lang="en-US" altLang="zh-CN" sz="2000" dirty="0">
                <a:solidFill>
                  <a:srgbClr val="FF0000"/>
                </a:solidFill>
                <a:latin typeface="+mn-ea"/>
                <a:ea typeface="+mn-ea"/>
              </a:rPr>
              <a:t>REST</a:t>
            </a:r>
            <a:r>
              <a:rPr lang="zh-CN" altLang="en-US" sz="2000" dirty="0">
                <a:solidFill>
                  <a:srgbClr val="FF0000"/>
                </a:solidFill>
                <a:latin typeface="+mn-ea"/>
                <a:ea typeface="+mn-ea"/>
              </a:rPr>
              <a:t>、</a:t>
            </a:r>
            <a:r>
              <a:rPr lang="en-US" altLang="zh-CN" sz="2000" dirty="0">
                <a:solidFill>
                  <a:srgbClr val="FF0000"/>
                </a:solidFill>
                <a:latin typeface="+mn-ea"/>
                <a:ea typeface="+mn-ea"/>
              </a:rPr>
              <a:t>RPC</a:t>
            </a:r>
            <a:r>
              <a:rPr lang="zh-CN" altLang="en-US" sz="2000" dirty="0">
                <a:solidFill>
                  <a:srgbClr val="FF0000"/>
                </a:solidFill>
                <a:latin typeface="+mn-ea"/>
                <a:ea typeface="+mn-ea"/>
              </a:rPr>
              <a:t>）或</a:t>
            </a:r>
            <a:r>
              <a:rPr lang="zh-CN" altLang="en-US" sz="2000" b="1" dirty="0">
                <a:solidFill>
                  <a:srgbClr val="FF0000"/>
                </a:solidFill>
                <a:latin typeface="+mn-ea"/>
                <a:ea typeface="+mn-ea"/>
              </a:rPr>
              <a:t>消息传递</a:t>
            </a:r>
            <a:r>
              <a:rPr lang="zh-CN" altLang="en-US" sz="2000" dirty="0">
                <a:solidFill>
                  <a:srgbClr val="FF0000"/>
                </a:solidFill>
                <a:latin typeface="+mn-ea"/>
                <a:ea typeface="+mn-ea"/>
              </a:rPr>
              <a:t>（如</a:t>
            </a:r>
            <a:r>
              <a:rPr lang="en-US" altLang="zh-CN" sz="2000" dirty="0" err="1">
                <a:solidFill>
                  <a:srgbClr val="FF0000"/>
                </a:solidFill>
                <a:latin typeface="+mn-ea"/>
                <a:ea typeface="+mn-ea"/>
              </a:rPr>
              <a:t>RabbitMQ</a:t>
            </a:r>
            <a:r>
              <a:rPr lang="zh-CN" altLang="en-US" sz="2000" dirty="0">
                <a:solidFill>
                  <a:srgbClr val="FF0000"/>
                </a:solidFill>
                <a:latin typeface="+mn-ea"/>
                <a:ea typeface="+mn-ea"/>
              </a:rPr>
              <a:t>等）</a:t>
            </a:r>
            <a:r>
              <a:rPr lang="zh-CN" altLang="en-US" sz="2000" dirty="0">
                <a:latin typeface="+mn-ea"/>
                <a:ea typeface="+mn-ea"/>
              </a:rPr>
              <a:t>的方式进行相互集成，能够提供</a:t>
            </a:r>
            <a:r>
              <a:rPr lang="zh-CN" altLang="en-US" sz="2000" b="1" dirty="0">
                <a:solidFill>
                  <a:srgbClr val="FF0000"/>
                </a:solidFill>
                <a:latin typeface="+mn-ea"/>
                <a:ea typeface="+mn-ea"/>
              </a:rPr>
              <a:t>松耦合</a:t>
            </a:r>
            <a:r>
              <a:rPr lang="zh-CN" altLang="en-US" sz="2000" dirty="0">
                <a:latin typeface="+mn-ea"/>
                <a:ea typeface="+mn-ea"/>
              </a:rPr>
              <a:t>的架构体系，每个微服务都可以再不影响其他微服务的前提下进行独立的修改、发布和部署。</a:t>
            </a:r>
            <a:endParaRPr lang="en-US" altLang="zh-CN" sz="2000" dirty="0">
              <a:latin typeface="+mn-ea"/>
              <a:ea typeface="+mn-ea"/>
            </a:endParaRPr>
          </a:p>
          <a:p>
            <a:pPr marL="914400" lvl="1" indent="-457200">
              <a:lnSpc>
                <a:spcPct val="150000"/>
              </a:lnSpc>
              <a:buFont typeface="+mj-lt"/>
              <a:buAutoNum type="arabicPeriod"/>
            </a:pPr>
            <a:r>
              <a:rPr lang="zh-CN" altLang="en-US" sz="2000" b="1" dirty="0">
                <a:solidFill>
                  <a:srgbClr val="FF0000"/>
                </a:solidFill>
                <a:latin typeface="+mn-ea"/>
                <a:ea typeface="+mn-ea"/>
              </a:rPr>
              <a:t>分散治理</a:t>
            </a:r>
            <a:r>
              <a:rPr lang="zh-CN" altLang="en-US" sz="2000" dirty="0">
                <a:latin typeface="+mn-ea"/>
                <a:ea typeface="+mn-ea"/>
              </a:rPr>
              <a:t>，微服务可以根据业务情况，选择合适的语言、工具进行构建，即可以采用异构技术</a:t>
            </a:r>
            <a:endParaRPr lang="en-US" altLang="zh-CN" sz="2000" dirty="0">
              <a:latin typeface="+mn-ea"/>
              <a:ea typeface="+mn-ea"/>
            </a:endParaRPr>
          </a:p>
          <a:p>
            <a:pPr marL="914400" lvl="1" indent="-457200">
              <a:lnSpc>
                <a:spcPct val="150000"/>
              </a:lnSpc>
              <a:buFont typeface="+mj-lt"/>
              <a:buAutoNum type="arabicPeriod"/>
            </a:pPr>
            <a:r>
              <a:rPr lang="zh-CN" altLang="en-US" sz="2000" b="1" dirty="0">
                <a:solidFill>
                  <a:srgbClr val="FF0000"/>
                </a:solidFill>
                <a:latin typeface="+mn-ea"/>
                <a:ea typeface="+mn-ea"/>
              </a:rPr>
              <a:t>分散数据管理</a:t>
            </a:r>
            <a:r>
              <a:rPr lang="zh-CN" altLang="en-US" sz="2000" dirty="0">
                <a:latin typeface="+mn-ea"/>
                <a:ea typeface="+mn-ea"/>
              </a:rPr>
              <a:t>，崇尚对数据进行分散管理，按业务划分数据库，让每个服务管理自己的数据库，但数据库拆分也带来分布式事务、关联查询等弊端。</a:t>
            </a:r>
            <a:endParaRPr lang="en-US" altLang="zh-CN" sz="2000" dirty="0">
              <a:latin typeface="+mn-ea"/>
              <a:ea typeface="+mn-ea"/>
            </a:endParaRPr>
          </a:p>
          <a:p>
            <a:pPr marL="914400" lvl="1" indent="-457200">
              <a:lnSpc>
                <a:spcPct val="150000"/>
              </a:lnSpc>
              <a:buFont typeface="+mj-lt"/>
              <a:buAutoNum type="arabicPeriod"/>
            </a:pPr>
            <a:r>
              <a:rPr lang="zh-CN" altLang="en-US" sz="2000" b="1" dirty="0">
                <a:solidFill>
                  <a:srgbClr val="FF0000"/>
                </a:solidFill>
                <a:latin typeface="+mn-ea"/>
                <a:ea typeface="+mn-ea"/>
              </a:rPr>
              <a:t>基础设施自动化</a:t>
            </a:r>
            <a:r>
              <a:rPr lang="zh-CN" altLang="en-US" sz="2000" dirty="0">
                <a:latin typeface="+mn-ea"/>
                <a:ea typeface="+mn-ea"/>
              </a:rPr>
              <a:t>，借助容器化技术（如</a:t>
            </a:r>
            <a:r>
              <a:rPr lang="en-US" altLang="zh-CN" sz="2000" dirty="0">
                <a:latin typeface="+mn-ea"/>
                <a:ea typeface="+mn-ea"/>
              </a:rPr>
              <a:t>Docker</a:t>
            </a:r>
            <a:r>
              <a:rPr lang="zh-CN" altLang="en-US" sz="2000" dirty="0">
                <a:latin typeface="+mn-ea"/>
                <a:ea typeface="+mn-ea"/>
              </a:rPr>
              <a:t>）进行构建、部署，可极大简化部署人员工作量。</a:t>
            </a:r>
            <a:endParaRPr lang="en-US" altLang="zh-CN" sz="2000" dirty="0">
              <a:latin typeface="+mn-ea"/>
              <a:ea typeface="+mn-ea"/>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7.1 </a:t>
            </a:r>
            <a:r>
              <a:rPr lang="zh-CN" altLang="en-US" sz="2800" b="1" dirty="0">
                <a:solidFill>
                  <a:schemeClr val="tx1">
                    <a:lumMod val="85000"/>
                    <a:lumOff val="15000"/>
                  </a:schemeClr>
                </a:solidFill>
                <a:latin typeface="+mn-ea"/>
                <a:sym typeface="+mn-ea"/>
              </a:rPr>
              <a:t>大型</a:t>
            </a:r>
            <a:r>
              <a:rPr lang="en-US" altLang="zh-CN" sz="2800" b="1" dirty="0">
                <a:solidFill>
                  <a:schemeClr val="tx1">
                    <a:lumMod val="85000"/>
                    <a:lumOff val="15000"/>
                  </a:schemeClr>
                </a:solidFill>
                <a:latin typeface="+mn-ea"/>
                <a:sym typeface="+mn-ea"/>
              </a:rPr>
              <a:t>Web</a:t>
            </a:r>
            <a:r>
              <a:rPr lang="zh-CN" altLang="en-US" sz="2800" b="1" dirty="0">
                <a:solidFill>
                  <a:schemeClr val="tx1">
                    <a:lumMod val="85000"/>
                    <a:lumOff val="15000"/>
                  </a:schemeClr>
                </a:solidFill>
                <a:latin typeface="+mn-ea"/>
                <a:sym typeface="+mn-ea"/>
              </a:rPr>
              <a:t>系统架构演化历程</a:t>
            </a:r>
            <a:endParaRPr lang="zh-CN" altLang="en-US" sz="2800" b="1" dirty="0">
              <a:solidFill>
                <a:schemeClr val="tx1">
                  <a:lumMod val="85000"/>
                  <a:lumOff val="15000"/>
                </a:schemeClr>
              </a:solidFill>
              <a:latin typeface="+mn-ea"/>
              <a:ea typeface="+mn-ea"/>
            </a:endParaRPr>
          </a:p>
        </p:txBody>
      </p:sp>
      <p:sp>
        <p:nvSpPr>
          <p:cNvPr id="3" name="矩形 2"/>
          <p:cNvSpPr/>
          <p:nvPr/>
        </p:nvSpPr>
        <p:spPr>
          <a:xfrm>
            <a:off x="48895" y="1236980"/>
            <a:ext cx="11082655" cy="5631180"/>
          </a:xfrm>
          <a:prstGeom prst="rect">
            <a:avLst/>
          </a:prstGeom>
        </p:spPr>
        <p:txBody>
          <a:bodyPr wrap="square">
            <a:spAutoFit/>
          </a:bodyPr>
          <a:p>
            <a:pPr lvl="1">
              <a:lnSpc>
                <a:spcPct val="150000"/>
              </a:lnSpc>
            </a:pPr>
            <a:r>
              <a:rPr lang="zh-CN" altLang="en-US" sz="2000" b="1" dirty="0">
                <a:latin typeface="+mn-ea"/>
                <a:ea typeface="+mn-ea"/>
              </a:rPr>
              <a:t>微服务架构的挑战</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sym typeface="+mn-ea"/>
              </a:rPr>
              <a:t>为了使微服务架构能高效、稳定正确运行，一般需引入一系列基础组件，如服务注册发现、服务调度和编排、负载均衡与路由网关、服务容错、链路跟踪等。</a:t>
            </a:r>
            <a:endParaRPr lang="zh-CN" altLang="en-US" sz="2000" dirty="0">
              <a:latin typeface="+mn-ea"/>
              <a:ea typeface="+mn-ea"/>
              <a:sym typeface="+mn-ea"/>
            </a:endParaRPr>
          </a:p>
          <a:p>
            <a:pPr marL="800100" lvl="1" indent="-342900">
              <a:lnSpc>
                <a:spcPct val="150000"/>
              </a:lnSpc>
              <a:buFont typeface="Arial" panose="020B0604020202020204" pitchFamily="34" charset="0"/>
              <a:buChar char="•"/>
            </a:pPr>
            <a:r>
              <a:rPr lang="zh-CN" altLang="en-US" sz="2000" dirty="0">
                <a:latin typeface="+mn-ea"/>
                <a:ea typeface="+mn-ea"/>
                <a:sym typeface="+mn-ea"/>
              </a:rPr>
              <a:t>微服务架构需面对引入分布式而产生的复杂性，如分区数据库带来的问题，数据一致性，分布式事务，关联查询等。</a:t>
            </a:r>
            <a:endParaRPr lang="zh-CN" altLang="en-US" sz="2000" dirty="0">
              <a:latin typeface="+mn-ea"/>
              <a:ea typeface="+mn-ea"/>
              <a:sym typeface="+mn-ea"/>
            </a:endParaRPr>
          </a:p>
          <a:p>
            <a:pPr marL="800100" lvl="1" indent="-342900">
              <a:lnSpc>
                <a:spcPct val="150000"/>
              </a:lnSpc>
              <a:buFont typeface="Arial" panose="020B0604020202020204" pitchFamily="34" charset="0"/>
              <a:buChar char="•"/>
            </a:pPr>
            <a:r>
              <a:rPr lang="zh-CN" altLang="en-US" sz="2000" dirty="0">
                <a:latin typeface="+mn-ea"/>
                <a:ea typeface="+mn-ea"/>
                <a:sym typeface="+mn-ea"/>
              </a:rPr>
              <a:t>采用微服务架构后，业务调用链路比单体架构更长，在服务间通信时存在故障或响应时间过长的可能。</a:t>
            </a:r>
            <a:endParaRPr lang="zh-CN" altLang="en-US" sz="2000" dirty="0">
              <a:latin typeface="+mn-ea"/>
              <a:ea typeface="+mn-ea"/>
              <a:sym typeface="+mn-ea"/>
            </a:endParaRPr>
          </a:p>
          <a:p>
            <a:pPr marL="800100" lvl="1" indent="-342900">
              <a:lnSpc>
                <a:spcPct val="150000"/>
              </a:lnSpc>
              <a:buFont typeface="Arial" panose="020B0604020202020204" pitchFamily="34" charset="0"/>
              <a:buChar char="•"/>
            </a:pPr>
            <a:r>
              <a:rPr lang="zh-CN" altLang="en-US" sz="2000" dirty="0">
                <a:latin typeface="+mn-ea"/>
                <a:ea typeface="+mn-ea"/>
                <a:sym typeface="+mn-ea"/>
              </a:rPr>
              <a:t>微服务的测试、部署、运维也更复杂。</a:t>
            </a:r>
            <a:endParaRPr lang="zh-CN" altLang="en-US" sz="2000" dirty="0">
              <a:latin typeface="+mn-ea"/>
              <a:ea typeface="+mn-ea"/>
              <a:sym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微服务并不能解决所有的大型复杂系统问题，需要根据实际情况寻找平衡点</a:t>
            </a:r>
            <a:r>
              <a:rPr lang="zh-CN" altLang="en-US" sz="2000" dirty="0">
                <a:latin typeface="+mn-ea"/>
                <a:ea typeface="+mn-ea"/>
              </a:rPr>
              <a:t>。</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t>微服务的目标是充分分解应用程序，以</a:t>
            </a:r>
            <a:r>
              <a:rPr lang="zh-CN" altLang="en-US" sz="2000" b="1" dirty="0">
                <a:solidFill>
                  <a:srgbClr val="FF0000"/>
                </a:solidFill>
              </a:rPr>
              <a:t>便于敏捷应用程序开发</a:t>
            </a:r>
            <a:r>
              <a:rPr lang="zh-CN" altLang="en-US" sz="2000" dirty="0"/>
              <a:t>和部署，</a:t>
            </a:r>
            <a:r>
              <a:rPr lang="zh-CN" altLang="en-US" sz="2000" b="1" dirty="0">
                <a:solidFill>
                  <a:srgbClr val="FF0000"/>
                </a:solidFill>
              </a:rPr>
              <a:t>并不是把服务划分的特别细小</a:t>
            </a:r>
            <a:r>
              <a:rPr lang="zh-CN" altLang="en-US" sz="2000" dirty="0"/>
              <a:t>。</a:t>
            </a:r>
            <a:endParaRPr lang="zh-CN" altLang="en-US" sz="2000" dirty="0"/>
          </a:p>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微服务是手段，不是目的</a:t>
            </a:r>
            <a:r>
              <a:rPr lang="zh-CN" altLang="en-US" sz="2000" dirty="0">
                <a:solidFill>
                  <a:srgbClr val="FF0000"/>
                </a:solidFill>
                <a:latin typeface="+mn-ea"/>
                <a:ea typeface="+mn-ea"/>
              </a:rPr>
              <a:t>，混乱的微服务比解耦良好的单体应用会带来更多麻烦。</a:t>
            </a:r>
            <a:endParaRPr lang="zh-CN" altLang="en-US" sz="2000" dirty="0">
              <a:solidFill>
                <a:srgbClr val="FF0000"/>
              </a:solidFill>
              <a:latin typeface="+mn-ea"/>
              <a:ea typeface="+mn-ea"/>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8"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10" name="矩形 9"/>
          <p:cNvSpPr/>
          <p:nvPr/>
        </p:nvSpPr>
        <p:spPr>
          <a:xfrm>
            <a:off x="-1" y="1308950"/>
            <a:ext cx="5604095" cy="5169535"/>
          </a:xfrm>
          <a:prstGeom prst="rect">
            <a:avLst/>
          </a:prstGeom>
        </p:spPr>
        <p:txBody>
          <a:bodyPr wrap="square">
            <a:spAutoFit/>
          </a:bodyPr>
          <a:lstStyle/>
          <a:p>
            <a:pPr lvl="1">
              <a:lnSpc>
                <a:spcPct val="150000"/>
              </a:lnSpc>
            </a:pPr>
            <a:r>
              <a:rPr lang="zh-CN" altLang="en-US" sz="2000" b="1" dirty="0">
                <a:latin typeface="+mn-ea"/>
                <a:ea typeface="+mn-ea"/>
              </a:rPr>
              <a:t>采用微服务架构取决于系统的复杂度</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t>微服务在解决复杂系统问题时也引入了微服务自身的复杂度，</a:t>
            </a:r>
            <a:r>
              <a:rPr lang="zh-CN" altLang="en-US" sz="2000" dirty="0">
                <a:solidFill>
                  <a:srgbClr val="FF0000"/>
                </a:solidFill>
              </a:rPr>
              <a:t>系统越复杂，微服务带来的收益越大</a:t>
            </a:r>
            <a:r>
              <a:rPr lang="zh-CN" altLang="en-US" sz="2000" dirty="0"/>
              <a:t>。</a:t>
            </a:r>
            <a:endParaRPr lang="en-US" altLang="zh-CN" sz="2000" dirty="0"/>
          </a:p>
          <a:p>
            <a:pPr marL="800100" lvl="1" indent="-342900">
              <a:lnSpc>
                <a:spcPct val="150000"/>
              </a:lnSpc>
              <a:buFont typeface="Arial" panose="020B0604020202020204" pitchFamily="34" charset="0"/>
              <a:buChar char="•"/>
            </a:pPr>
            <a:r>
              <a:rPr lang="zh-CN" altLang="en-US" sz="2000" dirty="0"/>
              <a:t>马丁</a:t>
            </a:r>
            <a:r>
              <a:rPr lang="en-US" altLang="zh-CN" sz="2000" dirty="0"/>
              <a:t>.</a:t>
            </a:r>
            <a:r>
              <a:rPr lang="zh-CN" altLang="en-US" sz="2000" dirty="0"/>
              <a:t>福勒：除非管理单体应用的成本已经太复杂了，否则不要考虑微服务。</a:t>
            </a:r>
            <a:r>
              <a:rPr lang="zh-CN" altLang="en-US" sz="2000" dirty="0">
                <a:solidFill>
                  <a:srgbClr val="FF0000"/>
                </a:solidFill>
              </a:rPr>
              <a:t>应做好单体应用的模块化而不是拆分成服务</a:t>
            </a:r>
            <a:r>
              <a:rPr lang="zh-CN" altLang="en-US" sz="2000" dirty="0"/>
              <a:t>。</a:t>
            </a:r>
            <a:endParaRPr lang="en-US" altLang="zh-CN" sz="2000" dirty="0"/>
          </a:p>
          <a:p>
            <a:pPr marL="800100" lvl="1" indent="-342900">
              <a:lnSpc>
                <a:spcPct val="150000"/>
              </a:lnSpc>
              <a:buFont typeface="Arial" panose="020B0604020202020204" pitchFamily="34" charset="0"/>
              <a:buChar char="•"/>
            </a:pPr>
            <a:r>
              <a:rPr lang="zh-CN" altLang="en-US" sz="2000" dirty="0"/>
              <a:t>系统开始采用单体架构，做好模块化，之后随着系统变得越来越复杂、模块</a:t>
            </a:r>
            <a:r>
              <a:rPr lang="en-US" altLang="zh-CN" sz="2000" dirty="0"/>
              <a:t>/</a:t>
            </a:r>
            <a:r>
              <a:rPr lang="zh-CN" altLang="en-US" sz="2000" dirty="0"/>
              <a:t>服务间的边界越来越清晰，再</a:t>
            </a:r>
            <a:r>
              <a:rPr lang="zh-CN" altLang="en-US" sz="2000" dirty="0">
                <a:solidFill>
                  <a:srgbClr val="FF0000"/>
                </a:solidFill>
              </a:rPr>
              <a:t>重构为微服务架构</a:t>
            </a:r>
            <a:r>
              <a:rPr lang="zh-CN" altLang="en-US" sz="2000" dirty="0"/>
              <a:t>是一个合理的架构演化路径。</a:t>
            </a:r>
            <a:endParaRPr lang="en-US" altLang="zh-CN" sz="2000" dirty="0">
              <a:latin typeface="+mn-ea"/>
              <a:ea typeface="+mn-ea"/>
            </a:endParaRPr>
          </a:p>
        </p:txBody>
      </p:sp>
      <p:pic>
        <p:nvPicPr>
          <p:cNvPr id="11" name="Picture 2" descr="盲目追微服务，迟早药丸"/>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6967" y="1618572"/>
            <a:ext cx="6096000" cy="4791076"/>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7.1 </a:t>
            </a:r>
            <a:r>
              <a:rPr lang="zh-CN" altLang="en-US" sz="2800" b="1" dirty="0">
                <a:solidFill>
                  <a:schemeClr val="tx1">
                    <a:lumMod val="85000"/>
                    <a:lumOff val="15000"/>
                  </a:schemeClr>
                </a:solidFill>
                <a:latin typeface="+mn-ea"/>
                <a:sym typeface="+mn-ea"/>
              </a:rPr>
              <a:t>大型</a:t>
            </a:r>
            <a:r>
              <a:rPr lang="en-US" altLang="zh-CN" sz="2800" b="1" dirty="0">
                <a:solidFill>
                  <a:schemeClr val="tx1">
                    <a:lumMod val="85000"/>
                    <a:lumOff val="15000"/>
                  </a:schemeClr>
                </a:solidFill>
                <a:latin typeface="+mn-ea"/>
                <a:sym typeface="+mn-ea"/>
              </a:rPr>
              <a:t>Web</a:t>
            </a:r>
            <a:r>
              <a:rPr lang="zh-CN" altLang="en-US" sz="2800" b="1" dirty="0">
                <a:solidFill>
                  <a:schemeClr val="tx1">
                    <a:lumMod val="85000"/>
                    <a:lumOff val="15000"/>
                  </a:schemeClr>
                </a:solidFill>
                <a:latin typeface="+mn-ea"/>
                <a:sym typeface="+mn-ea"/>
              </a:rPr>
              <a:t>系统架构演化历程</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405"/>
            <a:ext cx="7124065" cy="521970"/>
          </a:xfrm>
          <a:prstGeom prst="rect">
            <a:avLst/>
          </a:prstGeom>
        </p:spPr>
        <p:txBody>
          <a:bodyPr wrap="square">
            <a:spAutoFit/>
          </a:bodyPr>
          <a:lstStyle/>
          <a:p>
            <a:pPr eaLnBrk="1" fontAlgn="auto" hangingPunct="1">
              <a:spcBef>
                <a:spcPts val="0"/>
              </a:spcBef>
              <a:spcAft>
                <a:spcPts val="0"/>
              </a:spcAft>
              <a:defRPr/>
            </a:pPr>
            <a:r>
              <a:rPr lang="zh-CN" altLang="en-US" sz="2800" b="1" dirty="0">
                <a:solidFill>
                  <a:schemeClr val="tx1">
                    <a:lumMod val="85000"/>
                    <a:lumOff val="15000"/>
                  </a:schemeClr>
                </a:solidFill>
                <a:latin typeface="+mn-ea"/>
                <a:ea typeface="+mn-ea"/>
              </a:rPr>
              <a:t>第</a:t>
            </a:r>
            <a:r>
              <a:rPr lang="en-US" altLang="zh-CN" sz="2800" b="1" dirty="0">
                <a:solidFill>
                  <a:schemeClr val="tx1">
                    <a:lumMod val="85000"/>
                    <a:lumOff val="15000"/>
                  </a:schemeClr>
                </a:solidFill>
                <a:latin typeface="+mn-ea"/>
                <a:ea typeface="+mn-ea"/>
              </a:rPr>
              <a:t>7</a:t>
            </a:r>
            <a:r>
              <a:rPr lang="zh-CN" altLang="en-US" sz="2800" b="1" dirty="0">
                <a:solidFill>
                  <a:schemeClr val="tx1">
                    <a:lumMod val="85000"/>
                    <a:lumOff val="15000"/>
                  </a:schemeClr>
                </a:solidFill>
                <a:latin typeface="+mn-ea"/>
                <a:ea typeface="+mn-ea"/>
              </a:rPr>
              <a:t>章  分布式与微服务架构简介</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917577" y="1395415"/>
            <a:ext cx="4306570" cy="396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spcBef>
                <a:spcPct val="30000"/>
              </a:spcBef>
              <a:buClr>
                <a:schemeClr val="tx1"/>
              </a:buClr>
              <a:buSzPct val="75000"/>
              <a:buNone/>
            </a:pPr>
            <a:r>
              <a:rPr lang="en-US" altLang="zh-CN" sz="2400" dirty="0">
                <a:solidFill>
                  <a:schemeClr val="tx1"/>
                </a:solidFill>
                <a:latin typeface="宋体" pitchFamily="2" charset="-122"/>
                <a:ea typeface="宋体" pitchFamily="2" charset="-122"/>
              </a:rPr>
              <a:t>7.1 </a:t>
            </a:r>
            <a:r>
              <a:rPr lang="zh-CN" altLang="en-US" sz="2400" dirty="0">
                <a:solidFill>
                  <a:schemeClr val="tx1">
                    <a:lumMod val="85000"/>
                    <a:lumOff val="15000"/>
                  </a:schemeClr>
                </a:solidFill>
                <a:latin typeface="宋体" charset="0"/>
                <a:ea typeface="宋体" charset="0"/>
                <a:cs typeface="宋体" charset="0"/>
                <a:sym typeface="+mn-ea"/>
              </a:rPr>
              <a:t>大型</a:t>
            </a:r>
            <a:r>
              <a:rPr lang="en-US" altLang="zh-CN" sz="2400" dirty="0">
                <a:solidFill>
                  <a:schemeClr val="tx1">
                    <a:lumMod val="85000"/>
                    <a:lumOff val="15000"/>
                  </a:schemeClr>
                </a:solidFill>
                <a:latin typeface="宋体" charset="0"/>
                <a:ea typeface="宋体" charset="0"/>
                <a:cs typeface="宋体" charset="0"/>
                <a:sym typeface="+mn-ea"/>
              </a:rPr>
              <a:t>Web</a:t>
            </a:r>
            <a:r>
              <a:rPr lang="zh-CN" altLang="en-US" sz="2400" dirty="0">
                <a:solidFill>
                  <a:schemeClr val="tx1">
                    <a:lumMod val="85000"/>
                    <a:lumOff val="15000"/>
                  </a:schemeClr>
                </a:solidFill>
                <a:latin typeface="宋体" charset="0"/>
                <a:ea typeface="宋体" charset="0"/>
                <a:cs typeface="宋体" charset="0"/>
                <a:sym typeface="+mn-ea"/>
              </a:rPr>
              <a:t>系统架构演化历程</a:t>
            </a:r>
            <a:endParaRPr lang="en-US" altLang="zh-CN" sz="240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itchFamily="2" charset="-122"/>
                <a:ea typeface="宋体" pitchFamily="2" charset="-122"/>
              </a:rPr>
              <a:t>7.2 </a:t>
            </a:r>
            <a:r>
              <a:rPr lang="zh-CN" altLang="en-US" sz="2400" dirty="0">
                <a:solidFill>
                  <a:schemeClr val="tx1"/>
                </a:solidFill>
                <a:latin typeface="宋体" pitchFamily="2" charset="-122"/>
                <a:ea typeface="宋体" pitchFamily="2" charset="-122"/>
              </a:rPr>
              <a:t>分布式系统及其设计原则</a:t>
            </a:r>
            <a:endParaRPr lang="en-US" altLang="zh-CN" sz="240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itchFamily="2" charset="-122"/>
                <a:ea typeface="宋体" pitchFamily="2" charset="-122"/>
              </a:rPr>
              <a:t>7.3 </a:t>
            </a:r>
            <a:r>
              <a:rPr lang="zh-CN" altLang="en-US" sz="2400" dirty="0">
                <a:solidFill>
                  <a:schemeClr val="tx1"/>
                </a:solidFill>
                <a:latin typeface="宋体" pitchFamily="2" charset="-122"/>
                <a:ea typeface="宋体" pitchFamily="2" charset="-122"/>
              </a:rPr>
              <a:t>构建微服务架构的关键要素</a:t>
            </a:r>
            <a:endParaRPr lang="en-US" altLang="zh-CN" sz="240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itchFamily="2" charset="-122"/>
                <a:ea typeface="宋体" pitchFamily="2" charset="-122"/>
              </a:rPr>
              <a:t>7.4</a:t>
            </a:r>
            <a:r>
              <a:rPr lang="zh-CN" altLang="en-US" sz="2400" dirty="0">
                <a:solidFill>
                  <a:schemeClr val="tx1"/>
                </a:solidFill>
                <a:latin typeface="宋体" pitchFamily="2" charset="-122"/>
                <a:ea typeface="宋体" pitchFamily="2" charset="-122"/>
              </a:rPr>
              <a:t> 主流的微服务开发框架</a:t>
            </a:r>
            <a:endParaRPr lang="zh-CN" altLang="en-US" sz="2400" dirty="0" smtClean="0">
              <a:solidFill>
                <a:schemeClr val="tx1">
                  <a:lumMod val="85000"/>
                  <a:lumOff val="15000"/>
                </a:schemeClr>
              </a:solidFill>
              <a:latin typeface="+mn-ea"/>
              <a:sym typeface="+mn-ea"/>
            </a:endParaRPr>
          </a:p>
          <a:p>
            <a:pPr lvl="1" algn="l">
              <a:lnSpc>
                <a:spcPct val="150000"/>
              </a:lnSpc>
              <a:spcBef>
                <a:spcPct val="30000"/>
              </a:spcBef>
              <a:buClr>
                <a:schemeClr val="tx1"/>
              </a:buClr>
              <a:buSzPct val="75000"/>
            </a:pPr>
            <a:endParaRPr lang="zh-CN" altLang="en-US" sz="240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94671"/>
            <a:ext cx="11449878" cy="3323987"/>
          </a:xfrm>
          <a:prstGeom prst="rect">
            <a:avLst/>
          </a:prstGeom>
        </p:spPr>
        <p:txBody>
          <a:bodyPr wrap="square">
            <a:spAutoFit/>
          </a:bodyPr>
          <a:lstStyle/>
          <a:p>
            <a:pPr lvl="1">
              <a:lnSpc>
                <a:spcPct val="150000"/>
              </a:lnSpc>
            </a:pPr>
            <a:r>
              <a:rPr lang="zh-CN" altLang="en-US" sz="2000" b="1" dirty="0">
                <a:latin typeface="+mn-ea"/>
                <a:ea typeface="+mn-ea"/>
              </a:rPr>
              <a:t>微服务架构与</a:t>
            </a:r>
            <a:r>
              <a:rPr lang="en-US" altLang="zh-CN" sz="2000" b="1" dirty="0">
                <a:latin typeface="+mn-ea"/>
                <a:ea typeface="+mn-ea"/>
              </a:rPr>
              <a:t>SOA</a:t>
            </a:r>
            <a:r>
              <a:rPr lang="zh-CN" altLang="en-US" sz="2000" b="1" dirty="0">
                <a:latin typeface="+mn-ea"/>
                <a:ea typeface="+mn-ea"/>
              </a:rPr>
              <a:t>、</a:t>
            </a:r>
            <a:r>
              <a:rPr lang="en-US" altLang="zh-CN" sz="2000" b="1" dirty="0">
                <a:latin typeface="+mn-ea"/>
                <a:ea typeface="+mn-ea"/>
              </a:rPr>
              <a:t>ESB</a:t>
            </a:r>
            <a:r>
              <a:rPr lang="zh-CN" altLang="en-US" sz="2000" b="1" dirty="0">
                <a:latin typeface="+mn-ea"/>
                <a:ea typeface="+mn-ea"/>
              </a:rPr>
              <a:t>的核心区别</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在应用范围上，</a:t>
            </a:r>
            <a:r>
              <a:rPr lang="en-US" altLang="zh-CN" sz="2000" dirty="0">
                <a:latin typeface="+mn-ea"/>
                <a:ea typeface="+mn-ea"/>
              </a:rPr>
              <a:t>SOA</a:t>
            </a:r>
            <a:r>
              <a:rPr lang="zh-CN" altLang="en-US" sz="2000" dirty="0">
                <a:latin typeface="+mn-ea"/>
                <a:ea typeface="+mn-ea"/>
              </a:rPr>
              <a:t>是一种企业级的、面向大范围和</a:t>
            </a:r>
            <a:r>
              <a:rPr lang="zh-CN" altLang="en-US" sz="2000" dirty="0">
                <a:solidFill>
                  <a:srgbClr val="FF0000"/>
                </a:solidFill>
                <a:latin typeface="+mn-ea"/>
                <a:ea typeface="+mn-ea"/>
              </a:rPr>
              <a:t>统一化的服务化架构</a:t>
            </a:r>
            <a:r>
              <a:rPr lang="zh-CN" altLang="en-US" sz="2000" dirty="0">
                <a:latin typeface="+mn-ea"/>
                <a:ea typeface="+mn-ea"/>
              </a:rPr>
              <a:t>，而微服务架构通常用于某一个项目或产品中，</a:t>
            </a:r>
            <a:r>
              <a:rPr lang="zh-CN" altLang="en-US" sz="2000" b="1" dirty="0">
                <a:solidFill>
                  <a:srgbClr val="FF0000"/>
                </a:solidFill>
                <a:latin typeface="+mn-ea"/>
                <a:ea typeface="+mn-ea"/>
              </a:rPr>
              <a:t>并不强调大而全的服务集成</a:t>
            </a:r>
            <a:r>
              <a:rPr lang="zh-CN" altLang="en-US" sz="2000" dirty="0">
                <a:latin typeface="+mn-ea"/>
                <a:ea typeface="+mn-ea"/>
              </a:rPr>
              <a:t>需求。</a:t>
            </a:r>
            <a:endParaRPr lang="en-US" altLang="zh-CN" sz="2000" dirty="0">
              <a:latin typeface="+mn-ea"/>
              <a:ea typeface="+mn-ea"/>
            </a:endParaRPr>
          </a:p>
          <a:p>
            <a:pPr marL="800100" lvl="1" indent="-342900">
              <a:lnSpc>
                <a:spcPct val="150000"/>
              </a:lnSpc>
              <a:buFont typeface="Arial" panose="020B0604020202020204" pitchFamily="34" charset="0"/>
              <a:buChar char="•"/>
            </a:pPr>
            <a:r>
              <a:rPr lang="en-US" altLang="zh-CN" sz="2000" b="1" dirty="0">
                <a:solidFill>
                  <a:srgbClr val="FF0000"/>
                </a:solidFill>
                <a:latin typeface="+mn-ea"/>
                <a:ea typeface="+mn-ea"/>
              </a:rPr>
              <a:t>SOA</a:t>
            </a:r>
            <a:r>
              <a:rPr lang="zh-CN" altLang="en-US" sz="2000" b="1" dirty="0">
                <a:solidFill>
                  <a:srgbClr val="FF0000"/>
                </a:solidFill>
                <a:latin typeface="+mn-ea"/>
                <a:ea typeface="+mn-ea"/>
              </a:rPr>
              <a:t>通过服务编排机制</a:t>
            </a:r>
            <a:r>
              <a:rPr lang="zh-CN" altLang="en-US" sz="2000" dirty="0">
                <a:latin typeface="+mn-ea"/>
                <a:ea typeface="+mn-ea"/>
              </a:rPr>
              <a:t>实现灵活性，而微服务架构的灵活性则来自于</a:t>
            </a:r>
            <a:r>
              <a:rPr lang="zh-CN" altLang="en-US" sz="2000" b="1" dirty="0">
                <a:solidFill>
                  <a:srgbClr val="FF0000"/>
                </a:solidFill>
                <a:latin typeface="+mn-ea"/>
                <a:ea typeface="+mn-ea"/>
              </a:rPr>
              <a:t>快速的开发和部署以及服务之间的独立性</a:t>
            </a:r>
            <a:r>
              <a:rPr lang="zh-CN" altLang="en-US" sz="2000" dirty="0">
                <a:latin typeface="+mn-ea"/>
                <a:ea typeface="+mn-ea"/>
              </a:rPr>
              <a:t>。</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和</a:t>
            </a:r>
            <a:r>
              <a:rPr lang="en-US" altLang="zh-CN" sz="2000" dirty="0">
                <a:latin typeface="+mn-ea"/>
                <a:ea typeface="+mn-ea"/>
              </a:rPr>
              <a:t>ESB</a:t>
            </a:r>
            <a:r>
              <a:rPr lang="zh-CN" altLang="en-US" sz="2000" dirty="0">
                <a:latin typeface="+mn-ea"/>
                <a:ea typeface="+mn-ea"/>
              </a:rPr>
              <a:t>相比，</a:t>
            </a:r>
            <a:r>
              <a:rPr lang="zh-CN" altLang="en-US" sz="2000" b="1" dirty="0">
                <a:solidFill>
                  <a:srgbClr val="FF0000"/>
                </a:solidFill>
                <a:latin typeface="+mn-ea"/>
                <a:ea typeface="+mn-ea"/>
              </a:rPr>
              <a:t>微服务强化端点弱化通道</a:t>
            </a:r>
            <a:r>
              <a:rPr lang="zh-CN" altLang="en-US" sz="2000" dirty="0">
                <a:latin typeface="+mn-ea"/>
                <a:ea typeface="+mn-ea"/>
              </a:rPr>
              <a:t>，抛弃了</a:t>
            </a:r>
            <a:r>
              <a:rPr lang="en-US" altLang="zh-CN" sz="2000" dirty="0">
                <a:latin typeface="+mn-ea"/>
                <a:ea typeface="+mn-ea"/>
              </a:rPr>
              <a:t>ESB</a:t>
            </a:r>
            <a:r>
              <a:rPr lang="zh-CN" altLang="en-US" sz="2000" dirty="0">
                <a:latin typeface="+mn-ea"/>
                <a:ea typeface="+mn-ea"/>
              </a:rPr>
              <a:t>过度复杂的业务规则编排、消息路由等功能，在微服务架构中，所有的业务逻辑在服务内部处理，而</a:t>
            </a:r>
            <a:r>
              <a:rPr lang="zh-CN" altLang="en-US" sz="2000" b="1" dirty="0">
                <a:solidFill>
                  <a:srgbClr val="FF0000"/>
                </a:solidFill>
                <a:latin typeface="+mn-ea"/>
                <a:ea typeface="+mn-ea"/>
              </a:rPr>
              <a:t>服务间的通信尽可能的轻量化</a:t>
            </a:r>
            <a:r>
              <a:rPr lang="zh-CN" altLang="en-US" sz="2000" dirty="0">
                <a:latin typeface="+mn-ea"/>
                <a:ea typeface="+mn-ea"/>
              </a:rPr>
              <a:t>。</a:t>
            </a:r>
            <a:endParaRPr lang="en-US" altLang="zh-CN" sz="2000" dirty="0">
              <a:latin typeface="+mn-ea"/>
              <a:ea typeface="+mn-ea"/>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3" name="图片 2"/>
          <p:cNvPicPr>
            <a:picLocks noChangeAspect="1"/>
          </p:cNvPicPr>
          <p:nvPr/>
        </p:nvPicPr>
        <p:blipFill>
          <a:blip r:embed="rId1"/>
          <a:stretch>
            <a:fillRect/>
          </a:stretch>
        </p:blipFill>
        <p:spPr>
          <a:xfrm>
            <a:off x="4494863" y="3095228"/>
            <a:ext cx="6955015" cy="3762772"/>
          </a:xfrm>
          <a:prstGeom prst="rect">
            <a:avLst/>
          </a:prstGeom>
        </p:spPr>
      </p:pic>
      <p:sp>
        <p:nvSpPr>
          <p:cNvPr id="4" name="Rectangle 43"/>
          <p:cNvSpPr>
            <a:spLocks noChangeArrowheads="1"/>
          </p:cNvSpPr>
          <p:nvPr/>
        </p:nvSpPr>
        <p:spPr bwMode="auto">
          <a:xfrm>
            <a:off x="515941" y="1363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5" name="矩形 4"/>
          <p:cNvSpPr/>
          <p:nvPr/>
        </p:nvSpPr>
        <p:spPr>
          <a:xfrm>
            <a:off x="0" y="1236580"/>
            <a:ext cx="9753540" cy="4656596"/>
          </a:xfrm>
          <a:prstGeom prst="rect">
            <a:avLst/>
          </a:prstGeom>
        </p:spPr>
        <p:txBody>
          <a:bodyPr wrap="square">
            <a:spAutoFit/>
          </a:bodyPr>
          <a:lstStyle/>
          <a:p>
            <a:pPr lvl="1">
              <a:lnSpc>
                <a:spcPct val="150000"/>
              </a:lnSpc>
            </a:pPr>
            <a:r>
              <a:rPr lang="zh-CN" altLang="en-US" sz="2000" b="1" dirty="0">
                <a:latin typeface="+mn-ea"/>
                <a:ea typeface="+mn-ea"/>
              </a:rPr>
              <a:t>服务网格（</a:t>
            </a:r>
            <a:r>
              <a:rPr lang="en-US" altLang="zh-CN" sz="2000" b="1" dirty="0">
                <a:latin typeface="+mn-ea"/>
                <a:ea typeface="+mn-ea"/>
              </a:rPr>
              <a:t>Service</a:t>
            </a:r>
            <a:r>
              <a:rPr lang="zh-CN" altLang="en-US" sz="2000" b="1" dirty="0">
                <a:latin typeface="+mn-ea"/>
                <a:ea typeface="+mn-ea"/>
              </a:rPr>
              <a:t> </a:t>
            </a:r>
            <a:r>
              <a:rPr lang="en-US" altLang="zh-CN" sz="2000" b="1" dirty="0">
                <a:latin typeface="+mn-ea"/>
                <a:ea typeface="+mn-ea"/>
              </a:rPr>
              <a:t>Mesh</a:t>
            </a:r>
            <a:r>
              <a:rPr lang="zh-CN" altLang="en-US" sz="2000" b="1" dirty="0">
                <a:latin typeface="+mn-ea"/>
                <a:ea typeface="+mn-ea"/>
              </a:rPr>
              <a:t>）</a:t>
            </a:r>
            <a:endParaRPr lang="zh-CN" altLang="en-US"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独立与服务之外，为服务提供基础设施，</a:t>
            </a:r>
            <a:r>
              <a:rPr lang="zh-CN" altLang="en-US" sz="2000" dirty="0">
                <a:solidFill>
                  <a:srgbClr val="FF0000"/>
                </a:solidFill>
                <a:latin typeface="+mn-ea"/>
              </a:rPr>
              <a:t>实现服务框架和服务之间的解耦</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服务之间通过</a:t>
            </a:r>
            <a:r>
              <a:rPr lang="en-US" altLang="zh-CN" sz="2000" dirty="0">
                <a:latin typeface="+mn-ea"/>
                <a:ea typeface="+mn-ea"/>
              </a:rPr>
              <a:t>Sidecar</a:t>
            </a:r>
            <a:r>
              <a:rPr lang="zh-CN" altLang="en-US" sz="2000" dirty="0">
                <a:latin typeface="+mn-ea"/>
                <a:ea typeface="+mn-ea"/>
              </a:rPr>
              <a:t>通信</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服务网格主要有控制平面（</a:t>
            </a:r>
            <a:r>
              <a:rPr lang="en-US" altLang="zh-CN" sz="2000" dirty="0">
                <a:latin typeface="+mn-ea"/>
                <a:ea typeface="+mn-ea"/>
              </a:rPr>
              <a:t>CP</a:t>
            </a:r>
            <a:r>
              <a:rPr lang="zh-CN" altLang="en-US" sz="2000" dirty="0">
                <a:latin typeface="+mn-ea"/>
                <a:ea typeface="+mn-ea"/>
              </a:rPr>
              <a:t>）和数据平面（</a:t>
            </a:r>
            <a:r>
              <a:rPr lang="en-US" altLang="zh-CN" sz="2000" dirty="0">
                <a:latin typeface="+mn-ea"/>
                <a:ea typeface="+mn-ea"/>
              </a:rPr>
              <a:t>DP</a:t>
            </a:r>
            <a:r>
              <a:rPr lang="zh-CN" altLang="en-US" sz="2000" dirty="0">
                <a:latin typeface="+mn-ea"/>
                <a:ea typeface="+mn-ea"/>
              </a:rPr>
              <a:t>）组成</a:t>
            </a:r>
            <a:endParaRPr lang="en-US" altLang="zh-CN" sz="2000" dirty="0">
              <a:latin typeface="+mn-ea"/>
              <a:ea typeface="+mn-ea"/>
            </a:endParaRPr>
          </a:p>
          <a:p>
            <a:pPr marL="1257300" lvl="2" indent="-342900">
              <a:lnSpc>
                <a:spcPct val="150000"/>
              </a:lnSpc>
              <a:buFont typeface="Arial" panose="020B0604020202020204" pitchFamily="34" charset="0"/>
              <a:buChar char="•"/>
            </a:pPr>
            <a:r>
              <a:rPr lang="en-US" altLang="zh-CN" sz="2000" dirty="0">
                <a:latin typeface="+mn-ea"/>
                <a:ea typeface="+mn-ea"/>
              </a:rPr>
              <a:t>DP</a:t>
            </a:r>
            <a:r>
              <a:rPr lang="zh-CN" altLang="en-US" sz="2000" dirty="0">
                <a:latin typeface="+mn-ea"/>
                <a:ea typeface="+mn-ea"/>
              </a:rPr>
              <a:t>处理服务间的通信</a:t>
            </a:r>
            <a:endParaRPr lang="en-US" altLang="zh-CN" sz="2000" dirty="0">
              <a:latin typeface="+mn-ea"/>
              <a:ea typeface="+mn-ea"/>
            </a:endParaRPr>
          </a:p>
          <a:p>
            <a:pPr marL="1714500" lvl="3" indent="-342900">
              <a:lnSpc>
                <a:spcPct val="150000"/>
              </a:lnSpc>
              <a:buFont typeface="Arial" panose="020B0604020202020204" pitchFamily="34" charset="0"/>
              <a:buChar char="•"/>
            </a:pPr>
            <a:r>
              <a:rPr lang="zh-CN" altLang="en-US" sz="2000" dirty="0">
                <a:latin typeface="+mn-ea"/>
                <a:ea typeface="+mn-ea"/>
              </a:rPr>
              <a:t>服务发现</a:t>
            </a:r>
            <a:endParaRPr lang="en-US" altLang="zh-CN" sz="2000" dirty="0">
              <a:latin typeface="+mn-ea"/>
              <a:ea typeface="+mn-ea"/>
            </a:endParaRPr>
          </a:p>
          <a:p>
            <a:pPr marL="1714500" lvl="3" indent="-342900">
              <a:lnSpc>
                <a:spcPct val="150000"/>
              </a:lnSpc>
              <a:buFont typeface="Arial" panose="020B0604020202020204" pitchFamily="34" charset="0"/>
              <a:buChar char="•"/>
            </a:pPr>
            <a:r>
              <a:rPr lang="zh-CN" altLang="en-US" sz="2000" dirty="0">
                <a:latin typeface="+mn-ea"/>
                <a:ea typeface="+mn-ea"/>
              </a:rPr>
              <a:t>负载均衡</a:t>
            </a:r>
            <a:endParaRPr lang="en-US" altLang="zh-CN" sz="2000" dirty="0">
              <a:latin typeface="+mn-ea"/>
              <a:ea typeface="+mn-ea"/>
            </a:endParaRPr>
          </a:p>
          <a:p>
            <a:pPr marL="1714500" lvl="3" indent="-342900">
              <a:lnSpc>
                <a:spcPct val="150000"/>
              </a:lnSpc>
              <a:buFont typeface="Arial" panose="020B0604020202020204" pitchFamily="34" charset="0"/>
              <a:buChar char="•"/>
            </a:pPr>
            <a:r>
              <a:rPr lang="zh-CN" altLang="en-US" sz="2000" dirty="0">
                <a:latin typeface="+mn-ea"/>
                <a:ea typeface="+mn-ea"/>
              </a:rPr>
              <a:t>流量管理</a:t>
            </a:r>
            <a:endParaRPr lang="en-US" altLang="zh-CN" sz="2000" dirty="0">
              <a:latin typeface="+mn-ea"/>
              <a:ea typeface="+mn-ea"/>
            </a:endParaRPr>
          </a:p>
          <a:p>
            <a:pPr marL="1714500" lvl="3" indent="-342900">
              <a:lnSpc>
                <a:spcPct val="150000"/>
              </a:lnSpc>
              <a:buFont typeface="Arial" panose="020B0604020202020204" pitchFamily="34" charset="0"/>
              <a:buChar char="•"/>
            </a:pPr>
            <a:r>
              <a:rPr lang="zh-CN" altLang="en-US" sz="2000" dirty="0">
                <a:latin typeface="+mn-ea"/>
                <a:ea typeface="+mn-ea"/>
              </a:rPr>
              <a:t>健康检查等</a:t>
            </a:r>
            <a:endParaRPr lang="en-US" altLang="zh-CN" sz="2000" dirty="0">
              <a:latin typeface="+mn-ea"/>
              <a:ea typeface="+mn-ea"/>
            </a:endParaRPr>
          </a:p>
          <a:p>
            <a:pPr marL="1257300" lvl="2" indent="-342900">
              <a:lnSpc>
                <a:spcPct val="150000"/>
              </a:lnSpc>
              <a:buFont typeface="Arial" panose="020B0604020202020204" pitchFamily="34" charset="0"/>
              <a:buChar char="•"/>
            </a:pPr>
            <a:r>
              <a:rPr lang="en-US" altLang="zh-CN" sz="2000" dirty="0">
                <a:latin typeface="+mn-ea"/>
                <a:ea typeface="+mn-ea"/>
              </a:rPr>
              <a:t>CP</a:t>
            </a:r>
            <a:r>
              <a:rPr lang="zh-CN" altLang="en-US" sz="2000" dirty="0">
                <a:latin typeface="+mn-ea"/>
                <a:ea typeface="+mn-ea"/>
              </a:rPr>
              <a:t>管理并配置</a:t>
            </a:r>
            <a:r>
              <a:rPr lang="en-US" altLang="zh-CN" sz="2000" dirty="0">
                <a:latin typeface="+mn-ea"/>
                <a:ea typeface="+mn-ea"/>
              </a:rPr>
              <a:t>Sidecar</a:t>
            </a:r>
            <a:endParaRPr lang="en-US" altLang="zh-CN" sz="2000" dirty="0">
              <a:latin typeface="+mn-ea"/>
              <a:ea typeface="+mn-ea"/>
            </a:endParaRPr>
          </a:p>
        </p:txBody>
      </p:sp>
      <p:pic>
        <p:nvPicPr>
          <p:cNvPr id="6" name="图片 5"/>
          <p:cNvPicPr>
            <a:picLocks noChangeAspect="1"/>
          </p:cNvPicPr>
          <p:nvPr/>
        </p:nvPicPr>
        <p:blipFill>
          <a:blip r:embed="rId2"/>
          <a:stretch>
            <a:fillRect/>
          </a:stretch>
        </p:blipFill>
        <p:spPr>
          <a:xfrm>
            <a:off x="9240850" y="1279573"/>
            <a:ext cx="2149427" cy="2149427"/>
          </a:xfrm>
          <a:prstGeom prst="rect">
            <a:avLst/>
          </a:prstGeom>
        </p:spPr>
      </p:pic>
      <p:sp>
        <p:nvSpPr>
          <p:cNvPr id="7" name="文本框 6"/>
          <p:cNvSpPr txBox="1"/>
          <p:nvPr/>
        </p:nvSpPr>
        <p:spPr>
          <a:xfrm>
            <a:off x="669290" y="6108065"/>
            <a:ext cx="2540000" cy="368300"/>
          </a:xfrm>
          <a:prstGeom prst="rect">
            <a:avLst/>
          </a:prstGeom>
          <a:noFill/>
        </p:spPr>
        <p:txBody>
          <a:bodyPr wrap="square" rtlCol="0" anchor="t">
            <a:spAutoFit/>
          </a:bodyPr>
          <a:p>
            <a:r>
              <a:rPr lang="zh-CN" altLang="en-US"/>
              <a:t>开源实现：Istio</a:t>
            </a:r>
            <a:endParaRPr lang="zh-CN" alt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矩形 1"/>
          <p:cNvSpPr/>
          <p:nvPr/>
        </p:nvSpPr>
        <p:spPr>
          <a:xfrm>
            <a:off x="0" y="1361006"/>
            <a:ext cx="11449878" cy="5631180"/>
          </a:xfrm>
          <a:prstGeom prst="rect">
            <a:avLst/>
          </a:prstGeom>
        </p:spPr>
        <p:txBody>
          <a:bodyPr wrap="square">
            <a:spAutoFit/>
          </a:bodyPr>
          <a:lstStyle/>
          <a:p>
            <a:pPr lvl="1">
              <a:lnSpc>
                <a:spcPct val="150000"/>
              </a:lnSpc>
            </a:pPr>
            <a:r>
              <a:rPr lang="zh-CN" altLang="en-US" sz="2000" b="1" dirty="0">
                <a:latin typeface="+mn-ea"/>
                <a:ea typeface="+mn-ea"/>
              </a:rPr>
              <a:t>系统设计与开发原则</a:t>
            </a:r>
            <a:endParaRPr lang="en-US" altLang="zh-CN" sz="2000" b="1" dirty="0">
              <a:latin typeface="+mn-ea"/>
              <a:ea typeface="+mn-ea"/>
            </a:endParaRPr>
          </a:p>
          <a:p>
            <a:pPr marL="800100" lvl="1" indent="-342900">
              <a:lnSpc>
                <a:spcPct val="150000"/>
              </a:lnSpc>
              <a:buFont typeface="Arial" panose="020B0604020202020204" pitchFamily="34" charset="0"/>
              <a:buChar char="•"/>
            </a:pPr>
            <a:r>
              <a:rPr lang="en-GB" altLang="zh-CN" sz="2000" b="1" dirty="0"/>
              <a:t>SOLID</a:t>
            </a:r>
            <a:r>
              <a:rPr lang="zh-CN" altLang="en-US" sz="2000" b="1" dirty="0"/>
              <a:t>（面向对象设计的五个重要原则）</a:t>
            </a:r>
            <a:endParaRPr lang="en-US" altLang="zh-CN" sz="2000" b="1" dirty="0"/>
          </a:p>
          <a:p>
            <a:pPr marL="1257300" lvl="2" indent="-342900">
              <a:lnSpc>
                <a:spcPct val="150000"/>
              </a:lnSpc>
              <a:buFont typeface="Arial" panose="020B0604020202020204" pitchFamily="34" charset="0"/>
              <a:buChar char="•"/>
            </a:pPr>
            <a:r>
              <a:rPr lang="zh-CN" altLang="en-US" sz="2000" dirty="0"/>
              <a:t>单一职责原则（</a:t>
            </a:r>
            <a:r>
              <a:rPr lang="en-US" altLang="zh-CN" sz="2000" dirty="0"/>
              <a:t>SRP, Single-responsiblity Principle</a:t>
            </a:r>
            <a:r>
              <a:rPr lang="zh-CN" altLang="en-US" sz="2000" dirty="0"/>
              <a:t>）</a:t>
            </a:r>
            <a:endParaRPr lang="zh-CN" altLang="en-US" sz="2000" dirty="0"/>
          </a:p>
          <a:p>
            <a:pPr marL="1257300" lvl="2" indent="-342900">
              <a:lnSpc>
                <a:spcPct val="150000"/>
              </a:lnSpc>
              <a:buFont typeface="Arial" panose="020B0604020202020204" pitchFamily="34" charset="0"/>
              <a:buChar char="•"/>
            </a:pPr>
            <a:r>
              <a:rPr lang="zh-CN" altLang="en-US" sz="2000" dirty="0"/>
              <a:t>开放封闭原则（</a:t>
            </a:r>
            <a:r>
              <a:rPr lang="en-US" altLang="zh-CN" sz="2000" dirty="0"/>
              <a:t>OCP, Open-closed Principle</a:t>
            </a:r>
            <a:r>
              <a:rPr lang="zh-CN" altLang="en-US" sz="2000" dirty="0"/>
              <a:t>）</a:t>
            </a:r>
            <a:r>
              <a:rPr lang="en-US" altLang="zh-CN" sz="2000" dirty="0"/>
              <a:t>,对扩展开放，对修改关闭.</a:t>
            </a:r>
            <a:endParaRPr lang="en-US" altLang="zh-CN" sz="2000" dirty="0"/>
          </a:p>
          <a:p>
            <a:pPr marL="1257300" lvl="2" indent="-342900">
              <a:lnSpc>
                <a:spcPct val="150000"/>
              </a:lnSpc>
              <a:buFont typeface="Arial" panose="020B0604020202020204" pitchFamily="34" charset="0"/>
              <a:buChar char="•"/>
            </a:pPr>
            <a:r>
              <a:rPr lang="zh-CN" altLang="en-US" sz="2000" dirty="0"/>
              <a:t>里氏替换原则（</a:t>
            </a:r>
            <a:r>
              <a:rPr lang="en-US" altLang="zh-CN" sz="2000" dirty="0"/>
              <a:t>LSP, Liskov Substitution Principle</a:t>
            </a:r>
            <a:r>
              <a:rPr lang="zh-CN" altLang="en-US" sz="2000" dirty="0"/>
              <a:t>）</a:t>
            </a:r>
            <a:endParaRPr lang="zh-CN" altLang="en-US" sz="2000" dirty="0"/>
          </a:p>
          <a:p>
            <a:pPr marL="1257300" lvl="2" indent="-342900">
              <a:lnSpc>
                <a:spcPct val="150000"/>
              </a:lnSpc>
              <a:buFont typeface="Arial" panose="020B0604020202020204" pitchFamily="34" charset="0"/>
              <a:buChar char="•"/>
            </a:pPr>
            <a:r>
              <a:rPr lang="zh-CN" altLang="en-US" sz="2000" dirty="0"/>
              <a:t>接口隔离原则（</a:t>
            </a:r>
            <a:r>
              <a:rPr lang="en-US" altLang="zh-CN" sz="2000" dirty="0"/>
              <a:t>ISP, Interface Segregation Principle</a:t>
            </a:r>
            <a:r>
              <a:rPr lang="zh-CN" altLang="en-US" sz="2000" dirty="0"/>
              <a:t>）</a:t>
            </a:r>
            <a:endParaRPr lang="zh-CN" altLang="en-US" sz="2000" dirty="0"/>
          </a:p>
          <a:p>
            <a:pPr marL="1257300" lvl="2" indent="-342900">
              <a:lnSpc>
                <a:spcPct val="150000"/>
              </a:lnSpc>
              <a:buFont typeface="Arial" panose="020B0604020202020204" pitchFamily="34" charset="0"/>
              <a:buChar char="•"/>
            </a:pPr>
            <a:r>
              <a:rPr lang="zh-CN" altLang="en-US" sz="2000" dirty="0"/>
              <a:t>依赖倒置原则（</a:t>
            </a:r>
            <a:r>
              <a:rPr lang="en-US" altLang="zh-CN" sz="2000" dirty="0"/>
              <a:t>DIP,Dependency Inversion Principle</a:t>
            </a:r>
            <a:r>
              <a:rPr lang="zh-CN" altLang="en-US" sz="2000" dirty="0"/>
              <a:t>）</a:t>
            </a:r>
            <a:endParaRPr lang="en-US" altLang="zh-CN" sz="2000" dirty="0"/>
          </a:p>
          <a:p>
            <a:pPr marL="800100" lvl="1" indent="-342900">
              <a:lnSpc>
                <a:spcPct val="150000"/>
              </a:lnSpc>
              <a:buFont typeface="Arial" panose="020B0604020202020204" pitchFamily="34" charset="0"/>
              <a:buChar char="•"/>
            </a:pPr>
            <a:r>
              <a:rPr lang="en-GB" altLang="zh-CN" sz="2000" b="1" dirty="0"/>
              <a:t>KISS</a:t>
            </a:r>
            <a:r>
              <a:rPr lang="zh-CN" altLang="en-US" sz="2000" b="1" dirty="0"/>
              <a:t>：</a:t>
            </a:r>
            <a:r>
              <a:rPr lang="en-GB" altLang="zh-CN" sz="2000" b="1" dirty="0"/>
              <a:t>Keep It Simple, Stupid</a:t>
            </a:r>
            <a:r>
              <a:rPr lang="zh-CN" altLang="en-US" sz="2000" b="1" dirty="0"/>
              <a:t>，</a:t>
            </a:r>
            <a:r>
              <a:rPr lang="zh-CN" altLang="en-US" sz="2000" dirty="0"/>
              <a:t>简单易懂</a:t>
            </a:r>
            <a:endParaRPr lang="en-GB" altLang="zh-CN" sz="2000" b="1" dirty="0"/>
          </a:p>
          <a:p>
            <a:pPr marL="800100" lvl="1" indent="-342900">
              <a:lnSpc>
                <a:spcPct val="150000"/>
              </a:lnSpc>
              <a:buFont typeface="Arial" panose="020B0604020202020204" pitchFamily="34" charset="0"/>
              <a:buChar char="•"/>
            </a:pPr>
            <a:r>
              <a:rPr lang="en-US" altLang="zh-CN" sz="2000" b="1" dirty="0"/>
              <a:t>YAGNI</a:t>
            </a:r>
            <a:r>
              <a:rPr lang="zh-CN" altLang="en-US" sz="2000" b="1" dirty="0"/>
              <a:t>：</a:t>
            </a:r>
            <a:r>
              <a:rPr lang="en-GB" altLang="zh-CN" sz="2000" b="1" dirty="0"/>
              <a:t>You </a:t>
            </a:r>
            <a:r>
              <a:rPr lang="en-GB" altLang="zh-CN" sz="2000" b="1" dirty="0" err="1"/>
              <a:t>Ain‘t</a:t>
            </a:r>
            <a:r>
              <a:rPr lang="en-GB" altLang="zh-CN" sz="2000" b="1" dirty="0"/>
              <a:t> </a:t>
            </a:r>
            <a:r>
              <a:rPr lang="en-GB" altLang="zh-CN" sz="2000" b="1" dirty="0" err="1"/>
              <a:t>Gonna</a:t>
            </a:r>
            <a:r>
              <a:rPr lang="en-GB" altLang="zh-CN" sz="2000" b="1" dirty="0"/>
              <a:t> Need It</a:t>
            </a:r>
            <a:r>
              <a:rPr lang="zh-CN" altLang="en-US" sz="2000" b="1" dirty="0"/>
              <a:t>，</a:t>
            </a:r>
            <a:r>
              <a:rPr lang="zh-CN" altLang="en-US" sz="2000" dirty="0"/>
              <a:t>不要做过度设计</a:t>
            </a:r>
            <a:endParaRPr lang="en-US" altLang="zh-CN" sz="2000" dirty="0"/>
          </a:p>
          <a:p>
            <a:pPr marL="800100" lvl="1" indent="-342900">
              <a:lnSpc>
                <a:spcPct val="150000"/>
              </a:lnSpc>
              <a:buFont typeface="Arial" panose="020B0604020202020204" pitchFamily="34" charset="0"/>
              <a:buChar char="•"/>
            </a:pPr>
            <a:r>
              <a:rPr lang="en-GB" altLang="zh-CN" sz="2000" b="1" dirty="0"/>
              <a:t>DRY </a:t>
            </a:r>
            <a:r>
              <a:rPr lang="zh-CN" altLang="en-US" sz="2000" b="1" dirty="0"/>
              <a:t>：</a:t>
            </a:r>
            <a:r>
              <a:rPr lang="en-GB" altLang="zh-CN" sz="2000" b="1" dirty="0"/>
              <a:t>Don‘t Repeat Yourself</a:t>
            </a:r>
            <a:endParaRPr lang="en-US" altLang="zh-CN" sz="2000" b="1" dirty="0"/>
          </a:p>
          <a:p>
            <a:pPr lvl="2">
              <a:lnSpc>
                <a:spcPct val="150000"/>
              </a:lnSpc>
            </a:pPr>
            <a:endParaRPr lang="en-GB" altLang="zh-CN" sz="2000" b="1" dirty="0"/>
          </a:p>
          <a:p>
            <a:pPr lvl="1">
              <a:lnSpc>
                <a:spcPct val="150000"/>
              </a:lnSpc>
            </a:pPr>
            <a:endParaRPr lang="en-US" altLang="zh-CN" sz="2000" b="1" dirty="0">
              <a:latin typeface="+mn-ea"/>
              <a:ea typeface="+mn-ea"/>
            </a:endParaRPr>
          </a:p>
        </p:txBody>
      </p:sp>
      <p:sp>
        <p:nvSpPr>
          <p:cNvPr id="3" name="文本框 2"/>
          <p:cNvSpPr txBox="1"/>
          <p:nvPr/>
        </p:nvSpPr>
        <p:spPr>
          <a:xfrm>
            <a:off x="767080" y="6084570"/>
            <a:ext cx="7613015" cy="368300"/>
          </a:xfrm>
          <a:prstGeom prst="rect">
            <a:avLst/>
          </a:prstGeom>
          <a:noFill/>
        </p:spPr>
        <p:txBody>
          <a:bodyPr wrap="square" rtlCol="0" anchor="t">
            <a:spAutoFit/>
          </a:bodyPr>
          <a:p>
            <a:r>
              <a:rPr lang="zh-CN" altLang="en-US"/>
              <a:t>DRY原则的误区 </a:t>
            </a:r>
            <a:r>
              <a:rPr lang="zh-CN" altLang="en-US">
                <a:hlinkClick r:id="rId1"/>
              </a:rPr>
              <a:t>http://www.yinwang.org/blog-cn/2015/06/14/dry-principle</a:t>
            </a:r>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814820" y="1513205"/>
            <a:ext cx="4975860" cy="4975860"/>
          </a:xfrm>
          <a:prstGeom prst="rect">
            <a:avLst/>
          </a:prstGeom>
        </p:spPr>
      </p:pic>
      <p:sp>
        <p:nvSpPr>
          <p:cNvPr id="6" name="文本框 5"/>
          <p:cNvSpPr txBox="1"/>
          <p:nvPr/>
        </p:nvSpPr>
        <p:spPr>
          <a:xfrm>
            <a:off x="581660" y="1513205"/>
            <a:ext cx="6232525" cy="4523105"/>
          </a:xfrm>
          <a:prstGeom prst="rect">
            <a:avLst/>
          </a:prstGeom>
          <a:noFill/>
        </p:spPr>
        <p:txBody>
          <a:bodyPr wrap="square" rtlCol="0">
            <a:spAutoFit/>
          </a:bodyPr>
          <a:p>
            <a:r>
              <a:rPr lang="en-US" altLang="zh-CN"/>
              <a:t>AIan M. Davis </a:t>
            </a:r>
            <a:r>
              <a:rPr lang="zh-CN" altLang="en-US"/>
              <a:t>著于</a:t>
            </a:r>
            <a:r>
              <a:rPr lang="en-US" altLang="zh-CN"/>
              <a:t>1995</a:t>
            </a:r>
            <a:r>
              <a:rPr lang="zh-CN" altLang="en-US"/>
              <a:t>年，</a:t>
            </a:r>
            <a:r>
              <a:rPr lang="en-US" altLang="zh-CN"/>
              <a:t>2021</a:t>
            </a:r>
            <a:r>
              <a:rPr lang="zh-CN" altLang="en-US"/>
              <a:t>年百度研发团队翻译。</a:t>
            </a:r>
            <a:endParaRPr lang="zh-CN" altLang="en-US"/>
          </a:p>
          <a:p>
            <a:pPr>
              <a:lnSpc>
                <a:spcPct val="150000"/>
              </a:lnSpc>
            </a:pPr>
            <a:endParaRPr lang="zh-CN" altLang="en-US"/>
          </a:p>
          <a:p>
            <a:pPr>
              <a:lnSpc>
                <a:spcPct val="150000"/>
              </a:lnSpc>
            </a:pPr>
            <a:r>
              <a:rPr lang="zh-CN" altLang="en-US"/>
              <a:t>原则</a:t>
            </a:r>
            <a:r>
              <a:rPr lang="en-US" altLang="zh-CN"/>
              <a:t>1</a:t>
            </a:r>
            <a:r>
              <a:rPr lang="zh-CN" altLang="en-US"/>
              <a:t>：质量第一</a:t>
            </a:r>
            <a:endParaRPr lang="zh-CN" altLang="en-US"/>
          </a:p>
          <a:p>
            <a:pPr>
              <a:lnSpc>
                <a:spcPct val="150000"/>
              </a:lnSpc>
            </a:pPr>
            <a:r>
              <a:rPr lang="zh-CN" altLang="en-US"/>
              <a:t>原则</a:t>
            </a:r>
            <a:r>
              <a:rPr lang="en-US" altLang="zh-CN"/>
              <a:t>64</a:t>
            </a:r>
            <a:r>
              <a:rPr lang="zh-CN" altLang="en-US"/>
              <a:t>：没有文档的设计不是设计</a:t>
            </a:r>
            <a:endParaRPr lang="zh-CN" altLang="en-US"/>
          </a:p>
          <a:p>
            <a:pPr>
              <a:lnSpc>
                <a:spcPct val="150000"/>
              </a:lnSpc>
            </a:pPr>
            <a:r>
              <a:rPr lang="zh-CN" altLang="en-US"/>
              <a:t>原则</a:t>
            </a:r>
            <a:r>
              <a:rPr lang="en-US" altLang="zh-CN"/>
              <a:t>67</a:t>
            </a:r>
            <a:r>
              <a:rPr lang="zh-CN" altLang="en-US"/>
              <a:t>：保持简单</a:t>
            </a:r>
            <a:endParaRPr lang="zh-CN" altLang="en-US"/>
          </a:p>
          <a:p>
            <a:pPr>
              <a:lnSpc>
                <a:spcPct val="150000"/>
              </a:lnSpc>
            </a:pPr>
            <a:r>
              <a:rPr lang="zh-CN" altLang="en-US"/>
              <a:t>原则</a:t>
            </a:r>
            <a:r>
              <a:rPr lang="en-US" altLang="zh-CN"/>
              <a:t>92</a:t>
            </a:r>
            <a:r>
              <a:rPr lang="zh-CN" altLang="en-US"/>
              <a:t>：程序首先是写给人看的</a:t>
            </a:r>
            <a:endParaRPr lang="zh-CN" altLang="en-US"/>
          </a:p>
          <a:p>
            <a:pPr>
              <a:lnSpc>
                <a:spcPct val="150000"/>
              </a:lnSpc>
            </a:pPr>
            <a:r>
              <a:rPr lang="zh-CN" altLang="en-US"/>
              <a:t>原则</a:t>
            </a:r>
            <a:r>
              <a:rPr lang="en-US" altLang="zh-CN"/>
              <a:t>104</a:t>
            </a:r>
            <a:r>
              <a:rPr lang="zh-CN" altLang="en-US"/>
              <a:t>：编程语言的知识没那么重要</a:t>
            </a:r>
            <a:endParaRPr lang="zh-CN" altLang="en-US"/>
          </a:p>
          <a:p>
            <a:pPr>
              <a:lnSpc>
                <a:spcPct val="150000"/>
              </a:lnSpc>
            </a:pPr>
            <a:r>
              <a:rPr lang="zh-CN" altLang="en-US"/>
              <a:t>原则</a:t>
            </a:r>
            <a:r>
              <a:rPr lang="en-US" altLang="zh-CN"/>
              <a:t>106</a:t>
            </a:r>
            <a:r>
              <a:rPr lang="zh-CN" altLang="en-US"/>
              <a:t>：不要太早编码</a:t>
            </a:r>
            <a:endParaRPr lang="zh-CN" altLang="en-US"/>
          </a:p>
          <a:p>
            <a:pPr>
              <a:lnSpc>
                <a:spcPct val="150000"/>
              </a:lnSpc>
            </a:pPr>
            <a:r>
              <a:rPr lang="zh-CN" altLang="en-US"/>
              <a:t>原则</a:t>
            </a:r>
            <a:r>
              <a:rPr lang="en-US" altLang="zh-CN"/>
              <a:t>188</a:t>
            </a:r>
            <a:r>
              <a:rPr lang="zh-CN" altLang="en-US"/>
              <a:t>：解决问题，而不是症状</a:t>
            </a:r>
            <a:endParaRPr lang="zh-CN" altLang="en-US"/>
          </a:p>
          <a:p>
            <a:pPr>
              <a:lnSpc>
                <a:spcPct val="150000"/>
              </a:lnSpc>
            </a:pPr>
            <a:r>
              <a:rPr lang="zh-CN" altLang="en-US"/>
              <a:t>……</a:t>
            </a:r>
            <a:endParaRPr lang="zh-CN" altLang="en-US"/>
          </a:p>
          <a:p>
            <a:pPr>
              <a:lnSpc>
                <a:spcPct val="150000"/>
              </a:lnSpc>
            </a:pPr>
            <a:endParaRPr lang="zh-CN" alt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7.2 </a:t>
            </a:r>
            <a:r>
              <a:rPr lang="zh-CN" altLang="en-US" sz="2800" b="1" dirty="0">
                <a:solidFill>
                  <a:schemeClr val="tx1">
                    <a:lumMod val="85000"/>
                    <a:lumOff val="15000"/>
                  </a:schemeClr>
                </a:solidFill>
                <a:latin typeface="+mn-ea"/>
                <a:ea typeface="+mn-ea"/>
                <a:sym typeface="+mn-ea"/>
              </a:rPr>
              <a:t>分布式系统及其设计原则</a:t>
            </a:r>
            <a:endParaRPr lang="zh-CN" altLang="en-US" sz="2800" b="1" dirty="0">
              <a:solidFill>
                <a:schemeClr val="tx1">
                  <a:lumMod val="85000"/>
                  <a:lumOff val="15000"/>
                </a:schemeClr>
              </a:solidFill>
              <a:latin typeface="+mn-ea"/>
              <a:ea typeface="+mn-ea"/>
              <a:sym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53656" y="1343237"/>
            <a:ext cx="7218543" cy="1938992"/>
          </a:xfrm>
          <a:prstGeom prst="rect">
            <a:avLst/>
          </a:prstGeom>
        </p:spPr>
        <p:txBody>
          <a:bodyPr wrap="square">
            <a:spAutoFit/>
          </a:bodyPr>
          <a:lstStyle/>
          <a:p>
            <a:pPr lvl="1">
              <a:lnSpc>
                <a:spcPct val="150000"/>
              </a:lnSpc>
            </a:pPr>
            <a:r>
              <a:rPr lang="zh-CN" altLang="en-US" sz="2000" b="1" dirty="0">
                <a:latin typeface="+mn-ea"/>
                <a:ea typeface="+mn-ea"/>
              </a:rPr>
              <a:t>分布式系统（</a:t>
            </a:r>
            <a:r>
              <a:rPr lang="en-US" altLang="zh-CN" sz="2000" b="1" dirty="0">
                <a:latin typeface="+mn-ea"/>
                <a:ea typeface="+mn-ea"/>
              </a:rPr>
              <a:t>Distributed System</a:t>
            </a:r>
            <a:r>
              <a:rPr lang="zh-CN" altLang="en-US" sz="2000" b="1" dirty="0">
                <a:latin typeface="+mn-ea"/>
                <a:ea typeface="+mn-ea"/>
              </a:rPr>
              <a:t>）</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指硬件或软件组件分布在不同的计算节点上，彼此之间通过消息传递进行通信和协调工作的系统。</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p:txBody>
      </p:sp>
      <p:sp>
        <p:nvSpPr>
          <p:cNvPr id="5" name="文本框 4"/>
          <p:cNvSpPr txBox="1"/>
          <p:nvPr/>
        </p:nvSpPr>
        <p:spPr>
          <a:xfrm>
            <a:off x="354970" y="2888930"/>
            <a:ext cx="6829602" cy="3322955"/>
          </a:xfrm>
          <a:prstGeom prst="rect">
            <a:avLst/>
          </a:prstGeom>
          <a:noFill/>
        </p:spPr>
        <p:txBody>
          <a:bodyPr wrap="square" rtlCol="0">
            <a:spAutoFit/>
          </a:bodyPr>
          <a:lstStyle/>
          <a:p>
            <a:pPr>
              <a:lnSpc>
                <a:spcPct val="150000"/>
              </a:lnSpc>
            </a:pPr>
            <a:r>
              <a:rPr lang="zh-CN" altLang="en-US" sz="2000" b="1" dirty="0"/>
              <a:t>优势</a:t>
            </a:r>
            <a:r>
              <a:rPr lang="zh-CN" altLang="en-US" sz="2000" dirty="0"/>
              <a:t>：可伸缩、可扩展，各分布式服务高内聚、低耦合，可以独立开发、部署、运维，更灵活。</a:t>
            </a:r>
            <a:endParaRPr lang="en-US" altLang="zh-CN" sz="2000" dirty="0"/>
          </a:p>
          <a:p>
            <a:pPr>
              <a:lnSpc>
                <a:spcPct val="150000"/>
              </a:lnSpc>
            </a:pPr>
            <a:r>
              <a:rPr lang="zh-CN" altLang="en-US" sz="2000" b="1" dirty="0"/>
              <a:t>挑战</a:t>
            </a:r>
            <a:r>
              <a:rPr lang="zh-CN" altLang="en-US" sz="2000" dirty="0"/>
              <a:t>：增加了系统之间的协作、数据一致性问题、不可靠的网络和机器。</a:t>
            </a:r>
            <a:endParaRPr lang="zh-CN" altLang="en-US" sz="2000" dirty="0"/>
          </a:p>
          <a:p>
            <a:pPr>
              <a:lnSpc>
                <a:spcPct val="150000"/>
              </a:lnSpc>
            </a:pPr>
            <a:endParaRPr lang="en-US" altLang="zh-CN" sz="2000" dirty="0"/>
          </a:p>
          <a:p>
            <a:pPr>
              <a:lnSpc>
                <a:spcPct val="150000"/>
              </a:lnSpc>
            </a:pPr>
            <a:r>
              <a:rPr lang="zh-CN" altLang="en-US" sz="2000" dirty="0"/>
              <a:t>从实践的角度，微</a:t>
            </a:r>
            <a:r>
              <a:rPr lang="zh-CN" altLang="en-US" sz="2000" dirty="0">
                <a:solidFill>
                  <a:srgbClr val="FF0000"/>
                </a:solidFill>
              </a:rPr>
              <a:t>服务架构通常是分布式服务架构</a:t>
            </a:r>
            <a:r>
              <a:rPr lang="zh-CN" altLang="en-US" sz="2000" dirty="0"/>
              <a:t>，反之则未必。</a:t>
            </a:r>
            <a:endParaRPr lang="zh-CN" altLang="en-US" sz="2000" dirty="0"/>
          </a:p>
        </p:txBody>
      </p:sp>
      <p:sp>
        <p:nvSpPr>
          <p:cNvPr id="10" name="矩形 9"/>
          <p:cNvSpPr/>
          <p:nvPr/>
        </p:nvSpPr>
        <p:spPr>
          <a:xfrm>
            <a:off x="7508953" y="2309280"/>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7681614" y="2680133"/>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商品服务</a:t>
            </a:r>
            <a:endParaRPr lang="zh-CN" altLang="en-US" dirty="0"/>
          </a:p>
        </p:txBody>
      </p:sp>
      <p:sp>
        <p:nvSpPr>
          <p:cNvPr id="17" name="矩形 16"/>
          <p:cNvSpPr/>
          <p:nvPr/>
        </p:nvSpPr>
        <p:spPr>
          <a:xfrm>
            <a:off x="7681614" y="4153919"/>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sp>
        <p:nvSpPr>
          <p:cNvPr id="18" name="矩形 17"/>
          <p:cNvSpPr/>
          <p:nvPr/>
        </p:nvSpPr>
        <p:spPr>
          <a:xfrm>
            <a:off x="8933560" y="2315908"/>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9106221" y="2686761"/>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订单服务</a:t>
            </a:r>
            <a:endParaRPr lang="zh-CN" altLang="en-US" dirty="0"/>
          </a:p>
        </p:txBody>
      </p:sp>
      <p:sp>
        <p:nvSpPr>
          <p:cNvPr id="20" name="矩形 19"/>
          <p:cNvSpPr/>
          <p:nvPr/>
        </p:nvSpPr>
        <p:spPr>
          <a:xfrm>
            <a:off x="9106221" y="4160547"/>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sp>
        <p:nvSpPr>
          <p:cNvPr id="21" name="矩形 20"/>
          <p:cNvSpPr/>
          <p:nvPr/>
        </p:nvSpPr>
        <p:spPr>
          <a:xfrm>
            <a:off x="10431057" y="2315908"/>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p:cNvSpPr/>
          <p:nvPr/>
        </p:nvSpPr>
        <p:spPr>
          <a:xfrm>
            <a:off x="10603718" y="2686761"/>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用户服务</a:t>
            </a:r>
            <a:endParaRPr lang="zh-CN" altLang="en-US" dirty="0"/>
          </a:p>
        </p:txBody>
      </p:sp>
      <p:sp>
        <p:nvSpPr>
          <p:cNvPr id="23" name="矩形 22"/>
          <p:cNvSpPr/>
          <p:nvPr/>
        </p:nvSpPr>
        <p:spPr>
          <a:xfrm>
            <a:off x="10603718" y="4160547"/>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cxnSp>
        <p:nvCxnSpPr>
          <p:cNvPr id="8" name="曲线连接符 7"/>
          <p:cNvCxnSpPr>
            <a:stCxn id="10" idx="0"/>
            <a:endCxn id="18" idx="0"/>
          </p:cNvCxnSpPr>
          <p:nvPr/>
        </p:nvCxnSpPr>
        <p:spPr>
          <a:xfrm rot="16200000" flipH="1">
            <a:off x="8794603" y="1600291"/>
            <a:ext cx="6628" cy="1424607"/>
          </a:xfrm>
          <a:prstGeom prst="curvedConnector3">
            <a:avLst>
              <a:gd name="adj1" fmla="val -3449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6200000" flipH="1">
            <a:off x="10292100" y="1593663"/>
            <a:ext cx="6628" cy="1424607"/>
          </a:xfrm>
          <a:prstGeom prst="curvedConnector3">
            <a:avLst>
              <a:gd name="adj1" fmla="val -3449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0" idx="0"/>
            <a:endCxn id="21" idx="0"/>
          </p:cNvCxnSpPr>
          <p:nvPr/>
        </p:nvCxnSpPr>
        <p:spPr>
          <a:xfrm rot="16200000" flipH="1">
            <a:off x="9543352" y="851542"/>
            <a:ext cx="6628" cy="2922104"/>
          </a:xfrm>
          <a:prstGeom prst="curvedConnector3">
            <a:avLst>
              <a:gd name="adj1" fmla="val -58483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469765" y="5565345"/>
            <a:ext cx="4097060" cy="4010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消息总线</a:t>
            </a:r>
            <a:endParaRPr lang="zh-CN" altLang="en-US" b="1" dirty="0">
              <a:solidFill>
                <a:srgbClr val="FF0000"/>
              </a:solidFill>
            </a:endParaRPr>
          </a:p>
        </p:txBody>
      </p:sp>
      <p:cxnSp>
        <p:nvCxnSpPr>
          <p:cNvPr id="32" name="直接箭头连接符 31"/>
          <p:cNvCxnSpPr>
            <a:stCxn id="10" idx="2"/>
          </p:cNvCxnSpPr>
          <p:nvPr/>
        </p:nvCxnSpPr>
        <p:spPr>
          <a:xfrm flipH="1">
            <a:off x="8085613" y="5230804"/>
            <a:ext cx="1" cy="334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8" idx="2"/>
            <a:endCxn id="30" idx="0"/>
          </p:cNvCxnSpPr>
          <p:nvPr/>
        </p:nvCxnSpPr>
        <p:spPr>
          <a:xfrm>
            <a:off x="9510221" y="5237432"/>
            <a:ext cx="8074" cy="3279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2"/>
          </p:cNvCxnSpPr>
          <p:nvPr/>
        </p:nvCxnSpPr>
        <p:spPr>
          <a:xfrm flipH="1">
            <a:off x="11007717" y="5237432"/>
            <a:ext cx="1" cy="3279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8489997" y="1442617"/>
            <a:ext cx="1813317" cy="369332"/>
          </a:xfrm>
          <a:prstGeom prst="rect">
            <a:avLst/>
          </a:prstGeom>
          <a:noFill/>
        </p:spPr>
        <p:txBody>
          <a:bodyPr wrap="none" rtlCol="0">
            <a:spAutoFit/>
          </a:bodyPr>
          <a:lstStyle/>
          <a:p>
            <a:r>
              <a:rPr lang="en-US" altLang="zh-CN" b="1" dirty="0">
                <a:solidFill>
                  <a:srgbClr val="FF0000"/>
                </a:solidFill>
              </a:rPr>
              <a:t>REST/RPC</a:t>
            </a:r>
            <a:r>
              <a:rPr lang="zh-CN" altLang="en-US" b="1" dirty="0">
                <a:solidFill>
                  <a:srgbClr val="FF0000"/>
                </a:solidFill>
              </a:rPr>
              <a:t>调用</a:t>
            </a:r>
            <a:endParaRPr lang="zh-CN" altLang="en-US" b="1" dirty="0">
              <a:solidFill>
                <a:srgbClr val="FF0000"/>
              </a:solidFill>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7.2 </a:t>
            </a:r>
            <a:r>
              <a:rPr lang="zh-CN" altLang="en-US" sz="2800" b="1" dirty="0">
                <a:solidFill>
                  <a:schemeClr val="tx1">
                    <a:lumMod val="85000"/>
                    <a:lumOff val="15000"/>
                  </a:schemeClr>
                </a:solidFill>
                <a:latin typeface="+mn-ea"/>
              </a:rPr>
              <a:t>分布式系统及其设计原则</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87475"/>
            <a:ext cx="6711950" cy="4246245"/>
          </a:xfrm>
          <a:prstGeom prst="rect">
            <a:avLst/>
          </a:prstGeom>
        </p:spPr>
        <p:txBody>
          <a:bodyPr wrap="square">
            <a:spAutoFit/>
          </a:bodyPr>
          <a:lstStyle/>
          <a:p>
            <a:pPr lvl="1">
              <a:lnSpc>
                <a:spcPct val="150000"/>
              </a:lnSpc>
            </a:pPr>
            <a:r>
              <a:rPr lang="en-US" altLang="zh-CN" sz="2000" b="1" dirty="0">
                <a:latin typeface="+mn-ea"/>
                <a:ea typeface="+mn-ea"/>
              </a:rPr>
              <a:t>CAP</a:t>
            </a:r>
            <a:r>
              <a:rPr lang="zh-CN" altLang="en-US" sz="2000" b="1" dirty="0">
                <a:latin typeface="+mn-ea"/>
                <a:ea typeface="+mn-ea"/>
              </a:rPr>
              <a:t>原则（</a:t>
            </a:r>
            <a:r>
              <a:rPr lang="en-US" altLang="zh-CN" sz="2000" b="1" dirty="0">
                <a:latin typeface="+mn-ea"/>
                <a:ea typeface="+mn-ea"/>
              </a:rPr>
              <a:t>CAP Theorem</a:t>
            </a:r>
            <a:r>
              <a:rPr lang="zh-CN" altLang="en-US" sz="2000" b="1" dirty="0">
                <a:latin typeface="+mn-ea"/>
                <a:ea typeface="+mn-ea"/>
              </a:rPr>
              <a:t>），</a:t>
            </a:r>
            <a:r>
              <a:rPr lang="en-US" altLang="zh-CN" sz="2000" b="1" dirty="0">
                <a:latin typeface="+mn-ea"/>
                <a:ea typeface="+mn-ea"/>
              </a:rPr>
              <a:t>Eric Brewer</a:t>
            </a:r>
            <a:r>
              <a:rPr lang="zh-CN" altLang="en-US" sz="2000" b="1" dirty="0">
                <a:latin typeface="+mn-ea"/>
                <a:ea typeface="+mn-ea"/>
              </a:rPr>
              <a:t>教授 </a:t>
            </a:r>
            <a:r>
              <a:rPr lang="en-US" altLang="zh-CN" sz="2000" b="1" dirty="0">
                <a:latin typeface="+mn-ea"/>
                <a:ea typeface="+mn-ea"/>
              </a:rPr>
              <a:t>2000</a:t>
            </a:r>
            <a:endParaRPr lang="en-US" altLang="zh-CN" sz="2000" b="1" dirty="0">
              <a:latin typeface="+mn-ea"/>
              <a:ea typeface="+mn-ea"/>
            </a:endParaRPr>
          </a:p>
          <a:p>
            <a:pPr lvl="1">
              <a:lnSpc>
                <a:spcPct val="150000"/>
              </a:lnSpc>
            </a:pPr>
            <a:r>
              <a:rPr lang="en-US" altLang="zh-CN" sz="2000" b="1" dirty="0" err="1">
                <a:solidFill>
                  <a:srgbClr val="FF0000"/>
                </a:solidFill>
                <a:latin typeface="+mn-ea"/>
                <a:ea typeface="+mn-ea"/>
              </a:rPr>
              <a:t>C</a:t>
            </a:r>
            <a:r>
              <a:rPr lang="en-US" altLang="zh-CN" sz="2000" dirty="0" err="1">
                <a:latin typeface="+mn-ea"/>
                <a:ea typeface="+mn-ea"/>
              </a:rPr>
              <a:t>onsistancy</a:t>
            </a:r>
            <a:r>
              <a:rPr lang="zh-CN" altLang="en-US" sz="2000" dirty="0">
                <a:latin typeface="+mn-ea"/>
                <a:ea typeface="+mn-ea"/>
              </a:rPr>
              <a:t>（一致性）</a:t>
            </a:r>
            <a:r>
              <a:rPr lang="zh-CN" altLang="en-US" sz="2000" b="1" dirty="0">
                <a:latin typeface="+mn-ea"/>
                <a:ea typeface="+mn-ea"/>
              </a:rPr>
              <a:t>：</a:t>
            </a:r>
            <a:r>
              <a:rPr lang="zh-CN" altLang="en-US" sz="2000" dirty="0">
                <a:latin typeface="+mn-ea"/>
                <a:ea typeface="+mn-ea"/>
              </a:rPr>
              <a:t>在对数据进行更新删除后所有的客户端都能访问到数据的最新值。</a:t>
            </a:r>
            <a:endParaRPr lang="en-US" altLang="zh-CN" sz="2000" dirty="0">
              <a:latin typeface="+mn-ea"/>
              <a:ea typeface="+mn-ea"/>
            </a:endParaRPr>
          </a:p>
          <a:p>
            <a:pPr lvl="1">
              <a:lnSpc>
                <a:spcPct val="150000"/>
              </a:lnSpc>
            </a:pPr>
            <a:r>
              <a:rPr lang="en-US" altLang="zh-CN" sz="2000" b="1" dirty="0">
                <a:solidFill>
                  <a:srgbClr val="FF0000"/>
                </a:solidFill>
                <a:latin typeface="+mn-ea"/>
                <a:ea typeface="+mn-ea"/>
              </a:rPr>
              <a:t>A</a:t>
            </a:r>
            <a:r>
              <a:rPr lang="en-US" altLang="zh-CN" sz="2000" dirty="0">
                <a:latin typeface="+mn-ea"/>
                <a:ea typeface="+mn-ea"/>
              </a:rPr>
              <a:t>vailability</a:t>
            </a:r>
            <a:r>
              <a:rPr lang="zh-CN" altLang="en-US" sz="2000" dirty="0">
                <a:latin typeface="+mn-ea"/>
                <a:ea typeface="+mn-ea"/>
              </a:rPr>
              <a:t>（可用性）：</a:t>
            </a:r>
            <a:r>
              <a:rPr lang="zh-CN" altLang="en-US" sz="2000" dirty="0">
                <a:solidFill>
                  <a:srgbClr val="FF0000"/>
                </a:solidFill>
                <a:latin typeface="+mn-ea"/>
                <a:ea typeface="+mn-ea"/>
              </a:rPr>
              <a:t>即使有节点失效，</a:t>
            </a:r>
            <a:r>
              <a:rPr lang="zh-CN" altLang="en-US" sz="2000" dirty="0">
                <a:latin typeface="+mn-ea"/>
                <a:ea typeface="+mn-ea"/>
              </a:rPr>
              <a:t>非故障节点仍</a:t>
            </a:r>
            <a:r>
              <a:rPr lang="zh-CN" altLang="en-US" sz="2000" dirty="0">
                <a:latin typeface="+mn-ea"/>
              </a:rPr>
              <a:t>可以完成预期的功能</a:t>
            </a:r>
            <a:r>
              <a:rPr lang="zh-CN" altLang="en-US" sz="2000" dirty="0">
                <a:latin typeface="+mn-ea"/>
                <a:ea typeface="+mn-ea"/>
              </a:rPr>
              <a:t>。</a:t>
            </a:r>
            <a:endParaRPr lang="en-US" altLang="zh-CN" sz="2000" dirty="0">
              <a:latin typeface="+mn-ea"/>
              <a:ea typeface="+mn-ea"/>
            </a:endParaRPr>
          </a:p>
          <a:p>
            <a:pPr lvl="1">
              <a:lnSpc>
                <a:spcPct val="150000"/>
              </a:lnSpc>
            </a:pPr>
            <a:r>
              <a:rPr lang="en-US" altLang="zh-CN" sz="2000" b="1" dirty="0">
                <a:solidFill>
                  <a:srgbClr val="FF0000"/>
                </a:solidFill>
                <a:latin typeface="+mn-ea"/>
                <a:ea typeface="+mn-ea"/>
              </a:rPr>
              <a:t>P</a:t>
            </a:r>
            <a:r>
              <a:rPr lang="en-US" altLang="zh-CN" sz="2000" dirty="0">
                <a:latin typeface="+mn-ea"/>
                <a:ea typeface="+mn-ea"/>
              </a:rPr>
              <a:t>artition tolerance</a:t>
            </a:r>
            <a:r>
              <a:rPr lang="zh-CN" altLang="en-US" sz="2000" dirty="0">
                <a:latin typeface="+mn-ea"/>
                <a:ea typeface="+mn-ea"/>
              </a:rPr>
              <a:t>（分区容错性）：</a:t>
            </a:r>
            <a:r>
              <a:rPr lang="zh-CN" altLang="en-US" sz="2000" dirty="0">
                <a:solidFill>
                  <a:srgbClr val="FF0000"/>
                </a:solidFill>
                <a:latin typeface="+mn-ea"/>
              </a:rPr>
              <a:t>即使有网络或消息失效，</a:t>
            </a:r>
            <a:r>
              <a:rPr lang="zh-CN" altLang="en-US" sz="2000" dirty="0">
                <a:latin typeface="+mn-ea"/>
                <a:ea typeface="+mn-ea"/>
              </a:rPr>
              <a:t>系统可以完成预期的功能。</a:t>
            </a:r>
            <a:endParaRPr lang="en-US" altLang="zh-CN" sz="2000" dirty="0">
              <a:latin typeface="+mn-ea"/>
              <a:ea typeface="+mn-ea"/>
            </a:endParaRPr>
          </a:p>
          <a:p>
            <a:pPr lvl="1">
              <a:lnSpc>
                <a:spcPct val="150000"/>
              </a:lnSpc>
            </a:pPr>
            <a:endParaRPr lang="en-US" altLang="zh-CN" sz="2000" dirty="0">
              <a:latin typeface="+mn-ea"/>
              <a:ea typeface="+mn-ea"/>
            </a:endParaRPr>
          </a:p>
          <a:p>
            <a:pPr lvl="1">
              <a:lnSpc>
                <a:spcPct val="150000"/>
              </a:lnSpc>
            </a:pPr>
            <a:r>
              <a:rPr lang="en-US" altLang="zh-CN" sz="2000" dirty="0">
                <a:latin typeface="+mn-ea"/>
                <a:ea typeface="+mn-ea"/>
              </a:rPr>
              <a:t>CAP</a:t>
            </a:r>
            <a:r>
              <a:rPr lang="zh-CN" altLang="en-US" sz="2000" dirty="0">
                <a:latin typeface="+mn-ea"/>
                <a:ea typeface="+mn-ea"/>
              </a:rPr>
              <a:t>原则指出：</a:t>
            </a:r>
            <a:r>
              <a:rPr lang="zh-CN" altLang="en-US" sz="2000" b="1" dirty="0">
                <a:solidFill>
                  <a:srgbClr val="FF0000"/>
                </a:solidFill>
                <a:latin typeface="+mn-ea"/>
                <a:ea typeface="+mn-ea"/>
              </a:rPr>
              <a:t>任何分布式系统都不能同时满足</a:t>
            </a:r>
            <a:r>
              <a:rPr lang="en-US" altLang="zh-CN" sz="2000" b="1" dirty="0">
                <a:solidFill>
                  <a:srgbClr val="FF0000"/>
                </a:solidFill>
                <a:latin typeface="+mn-ea"/>
                <a:ea typeface="+mn-ea"/>
              </a:rPr>
              <a:t>CAP</a:t>
            </a:r>
            <a:endParaRPr lang="en-US" altLang="zh-CN" sz="2000" b="1" dirty="0">
              <a:solidFill>
                <a:srgbClr val="FF0000"/>
              </a:solidFill>
              <a:latin typeface="+mn-ea"/>
              <a:ea typeface="+mn-ea"/>
            </a:endParaRPr>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6925945" y="1236345"/>
            <a:ext cx="5097780" cy="4810125"/>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7.2 </a:t>
            </a:r>
            <a:r>
              <a:rPr lang="zh-CN" altLang="en-US" sz="2800" b="1" dirty="0">
                <a:solidFill>
                  <a:schemeClr val="tx1">
                    <a:lumMod val="85000"/>
                    <a:lumOff val="15000"/>
                  </a:schemeClr>
                </a:solidFill>
                <a:latin typeface="+mn-ea"/>
              </a:rPr>
              <a:t>分布式系统及其设计原则</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68425"/>
            <a:ext cx="6908800" cy="553085"/>
          </a:xfrm>
          <a:prstGeom prst="rect">
            <a:avLst/>
          </a:prstGeom>
        </p:spPr>
        <p:txBody>
          <a:bodyPr wrap="square">
            <a:spAutoFit/>
          </a:bodyPr>
          <a:lstStyle/>
          <a:p>
            <a:pPr lvl="1">
              <a:lnSpc>
                <a:spcPct val="150000"/>
              </a:lnSpc>
            </a:pPr>
            <a:r>
              <a:rPr lang="en-US" altLang="zh-CN" sz="2000" b="1" dirty="0">
                <a:latin typeface="+mn-ea"/>
                <a:ea typeface="+mn-ea"/>
              </a:rPr>
              <a:t>CAP</a:t>
            </a:r>
            <a:r>
              <a:rPr lang="zh-CN" altLang="en-US" sz="2000" b="1" dirty="0">
                <a:latin typeface="+mn-ea"/>
                <a:ea typeface="+mn-ea"/>
              </a:rPr>
              <a:t>原则指出</a:t>
            </a:r>
            <a:r>
              <a:rPr lang="zh-CN" altLang="en-US" sz="2000" dirty="0">
                <a:latin typeface="+mn-ea"/>
                <a:ea typeface="+mn-ea"/>
              </a:rPr>
              <a:t>：</a:t>
            </a:r>
            <a:r>
              <a:rPr lang="zh-CN" altLang="en-US" sz="2000" b="1" dirty="0">
                <a:solidFill>
                  <a:srgbClr val="FF0000"/>
                </a:solidFill>
                <a:latin typeface="+mn-ea"/>
                <a:ea typeface="+mn-ea"/>
              </a:rPr>
              <a:t>任何分布式系统都不能同时满足</a:t>
            </a:r>
            <a:r>
              <a:rPr lang="en-US" altLang="zh-CN" sz="2000" b="1" dirty="0">
                <a:solidFill>
                  <a:srgbClr val="FF0000"/>
                </a:solidFill>
                <a:latin typeface="+mn-ea"/>
                <a:ea typeface="+mn-ea"/>
              </a:rPr>
              <a:t>CAP</a:t>
            </a:r>
            <a:endParaRPr lang="zh-CN" altLang="en-US" sz="2000" b="1" dirty="0">
              <a:solidFill>
                <a:srgbClr val="FF0000"/>
              </a:solidFill>
              <a:latin typeface="+mn-ea"/>
              <a:ea typeface="+mn-ea"/>
            </a:endParaRPr>
          </a:p>
        </p:txBody>
      </p:sp>
      <p:sp>
        <p:nvSpPr>
          <p:cNvPr id="21" name="文本框 20"/>
          <p:cNvSpPr txBox="1"/>
          <p:nvPr/>
        </p:nvSpPr>
        <p:spPr>
          <a:xfrm>
            <a:off x="433787" y="2182340"/>
            <a:ext cx="5356105" cy="4190250"/>
          </a:xfrm>
          <a:prstGeom prst="rect">
            <a:avLst/>
          </a:prstGeom>
          <a:noFill/>
        </p:spPr>
        <p:txBody>
          <a:bodyPr wrap="square" rtlCol="0">
            <a:spAutoFit/>
          </a:bodyPr>
          <a:lstStyle/>
          <a:p>
            <a:pPr>
              <a:lnSpc>
                <a:spcPct val="150000"/>
              </a:lnSpc>
            </a:pPr>
            <a:r>
              <a:rPr lang="en-US" altLang="zh-CN" sz="2000" dirty="0"/>
              <a:t>CA</a:t>
            </a:r>
            <a:r>
              <a:rPr lang="zh-CN" altLang="en-US" sz="2000" dirty="0"/>
              <a:t>（一致性</a:t>
            </a:r>
            <a:r>
              <a:rPr lang="en-US" altLang="zh-CN" sz="2000" dirty="0"/>
              <a:t>+</a:t>
            </a:r>
            <a:r>
              <a:rPr lang="zh-CN" altLang="en-US" sz="2000" dirty="0"/>
              <a:t>可用性）：当</a:t>
            </a:r>
            <a:r>
              <a:rPr lang="en-US" altLang="zh-CN" sz="2000" dirty="0"/>
              <a:t>Z</a:t>
            </a:r>
            <a:r>
              <a:rPr lang="zh-CN" altLang="en-US" sz="2000" dirty="0"/>
              <a:t>节点失效后，只要网络不失效也是有办法保证剩余结点</a:t>
            </a:r>
            <a:r>
              <a:rPr lang="en-US" altLang="zh-CN" sz="2000" dirty="0"/>
              <a:t>X</a:t>
            </a:r>
            <a:r>
              <a:rPr lang="zh-CN" altLang="en-US" sz="2000" dirty="0"/>
              <a:t>、</a:t>
            </a:r>
            <a:r>
              <a:rPr lang="en-US" altLang="zh-CN" sz="2000" dirty="0"/>
              <a:t>Y</a:t>
            </a:r>
            <a:r>
              <a:rPr lang="zh-CN" altLang="en-US" sz="2000" dirty="0"/>
              <a:t>数据一致性。</a:t>
            </a:r>
            <a:endParaRPr lang="en-US" altLang="zh-CN" sz="2000" dirty="0"/>
          </a:p>
          <a:p>
            <a:pPr>
              <a:lnSpc>
                <a:spcPct val="150000"/>
              </a:lnSpc>
            </a:pPr>
            <a:endParaRPr lang="en-US" altLang="zh-CN" sz="2000" dirty="0"/>
          </a:p>
          <a:p>
            <a:pPr>
              <a:lnSpc>
                <a:spcPct val="150000"/>
              </a:lnSpc>
            </a:pPr>
            <a:r>
              <a:rPr lang="en-US" altLang="zh-CN" sz="2000" dirty="0"/>
              <a:t>CAP</a:t>
            </a:r>
            <a:r>
              <a:rPr lang="zh-CN" altLang="en-US" sz="2000" dirty="0"/>
              <a:t>（一致</a:t>
            </a:r>
            <a:r>
              <a:rPr lang="en-US" altLang="zh-CN" sz="2000" dirty="0"/>
              <a:t>+</a:t>
            </a:r>
            <a:r>
              <a:rPr lang="zh-CN" altLang="en-US" sz="2000" dirty="0"/>
              <a:t>可用</a:t>
            </a:r>
            <a:r>
              <a:rPr lang="en-US" altLang="zh-CN" sz="2000" dirty="0"/>
              <a:t>+</a:t>
            </a:r>
            <a:r>
              <a:rPr lang="zh-CN" altLang="en-US" sz="2000" dirty="0"/>
              <a:t>分区容错）：当</a:t>
            </a:r>
            <a:r>
              <a:rPr lang="en-US" altLang="zh-CN" sz="2000" dirty="0"/>
              <a:t>Z</a:t>
            </a:r>
            <a:r>
              <a:rPr lang="zh-CN" altLang="en-US" sz="2000" dirty="0"/>
              <a:t>节点失效，且</a:t>
            </a:r>
            <a:r>
              <a:rPr lang="en-US" altLang="zh-CN" sz="2000" dirty="0"/>
              <a:t>XY</a:t>
            </a:r>
            <a:r>
              <a:rPr lang="zh-CN" altLang="en-US" sz="2000" dirty="0"/>
              <a:t>之间的网络失效，那么肯定没有办法实现“数据一致”</a:t>
            </a:r>
            <a:r>
              <a:rPr lang="en-US" altLang="zh-CN" sz="2000" dirty="0"/>
              <a:t>+</a:t>
            </a:r>
            <a:r>
              <a:rPr lang="zh-CN" altLang="en-US" sz="2000" dirty="0"/>
              <a:t>“可用”。如果可以更新</a:t>
            </a:r>
            <a:r>
              <a:rPr lang="en-US" altLang="zh-CN" sz="2000" dirty="0"/>
              <a:t>X</a:t>
            </a:r>
            <a:r>
              <a:rPr lang="zh-CN" altLang="en-US" sz="2000" dirty="0"/>
              <a:t>中的数据则会导致</a:t>
            </a:r>
            <a:r>
              <a:rPr lang="en-US" altLang="zh-CN" sz="2000" dirty="0"/>
              <a:t>XY</a:t>
            </a:r>
            <a:r>
              <a:rPr lang="zh-CN" altLang="en-US" sz="2000" dirty="0"/>
              <a:t>数据不一致，如不能更新则功能不可用</a:t>
            </a:r>
            <a:endParaRPr lang="zh-CN" altLang="en-US" sz="2000" dirty="0"/>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6113014" y="2001858"/>
            <a:ext cx="5823743" cy="4445343"/>
          </a:xfrm>
          <a:prstGeom prst="rect">
            <a:avLst/>
          </a:prstGeom>
        </p:spPr>
      </p:pic>
      <p:sp>
        <p:nvSpPr>
          <p:cNvPr id="11" name="文本框 10"/>
          <p:cNvSpPr txBox="1"/>
          <p:nvPr/>
        </p:nvSpPr>
        <p:spPr>
          <a:xfrm>
            <a:off x="6570021" y="4015410"/>
            <a:ext cx="338554" cy="369332"/>
          </a:xfrm>
          <a:prstGeom prst="rect">
            <a:avLst/>
          </a:prstGeom>
          <a:noFill/>
        </p:spPr>
        <p:txBody>
          <a:bodyPr wrap="none" rtlCol="0">
            <a:spAutoFit/>
          </a:bodyPr>
          <a:lstStyle/>
          <a:p>
            <a:r>
              <a:rPr lang="en-US" altLang="zh-CN" b="1" dirty="0">
                <a:solidFill>
                  <a:srgbClr val="FF0000"/>
                </a:solidFill>
              </a:rPr>
              <a:t>X</a:t>
            </a:r>
            <a:endParaRPr lang="zh-CN" altLang="en-US" b="1" dirty="0">
              <a:solidFill>
                <a:srgbClr val="FF0000"/>
              </a:solidFill>
            </a:endParaRPr>
          </a:p>
        </p:txBody>
      </p:sp>
      <p:sp>
        <p:nvSpPr>
          <p:cNvPr id="17" name="文本框 16"/>
          <p:cNvSpPr txBox="1"/>
          <p:nvPr/>
        </p:nvSpPr>
        <p:spPr>
          <a:xfrm>
            <a:off x="8590977" y="4022038"/>
            <a:ext cx="338554" cy="369332"/>
          </a:xfrm>
          <a:prstGeom prst="rect">
            <a:avLst/>
          </a:prstGeom>
          <a:noFill/>
        </p:spPr>
        <p:txBody>
          <a:bodyPr wrap="none" rtlCol="0">
            <a:spAutoFit/>
          </a:bodyPr>
          <a:lstStyle/>
          <a:p>
            <a:r>
              <a:rPr lang="en-US" altLang="zh-CN" b="1" dirty="0">
                <a:solidFill>
                  <a:srgbClr val="FF0000"/>
                </a:solidFill>
              </a:rPr>
              <a:t>Y</a:t>
            </a:r>
            <a:endParaRPr lang="zh-CN" altLang="en-US" b="1" dirty="0">
              <a:solidFill>
                <a:srgbClr val="FF0000"/>
              </a:solidFill>
            </a:endParaRPr>
          </a:p>
        </p:txBody>
      </p:sp>
      <p:sp>
        <p:nvSpPr>
          <p:cNvPr id="18" name="文本框 17"/>
          <p:cNvSpPr txBox="1"/>
          <p:nvPr/>
        </p:nvSpPr>
        <p:spPr>
          <a:xfrm>
            <a:off x="10645068" y="3982281"/>
            <a:ext cx="325730" cy="369332"/>
          </a:xfrm>
          <a:prstGeom prst="rect">
            <a:avLst/>
          </a:prstGeom>
          <a:noFill/>
        </p:spPr>
        <p:txBody>
          <a:bodyPr wrap="none" rtlCol="0">
            <a:spAutoFit/>
          </a:bodyPr>
          <a:lstStyle/>
          <a:p>
            <a:r>
              <a:rPr lang="en-US" altLang="zh-CN" b="1" dirty="0">
                <a:solidFill>
                  <a:srgbClr val="FF0000"/>
                </a:solidFill>
              </a:rPr>
              <a:t>Z</a:t>
            </a:r>
            <a:endParaRPr lang="zh-CN" altLang="en-US" b="1" dirty="0">
              <a:solidFill>
                <a:srgbClr val="FF0000"/>
              </a:solidFill>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7.2 </a:t>
            </a:r>
            <a:r>
              <a:rPr lang="zh-CN" altLang="en-US" sz="2800" b="1" dirty="0">
                <a:solidFill>
                  <a:schemeClr val="tx1">
                    <a:lumMod val="85000"/>
                    <a:lumOff val="15000"/>
                  </a:schemeClr>
                </a:solidFill>
                <a:latin typeface="+mn-ea"/>
              </a:rPr>
              <a:t>分布式系统及其设计原则</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69695"/>
            <a:ext cx="6686550" cy="553085"/>
          </a:xfrm>
          <a:prstGeom prst="rect">
            <a:avLst/>
          </a:prstGeom>
        </p:spPr>
        <p:txBody>
          <a:bodyPr wrap="square">
            <a:spAutoFit/>
          </a:bodyPr>
          <a:lstStyle/>
          <a:p>
            <a:pPr lvl="1">
              <a:lnSpc>
                <a:spcPct val="150000"/>
              </a:lnSpc>
            </a:pPr>
            <a:r>
              <a:rPr lang="en-US" altLang="zh-CN" sz="2000" b="1" dirty="0">
                <a:latin typeface="+mn-ea"/>
                <a:ea typeface="+mn-ea"/>
              </a:rPr>
              <a:t>CAP</a:t>
            </a:r>
            <a:r>
              <a:rPr lang="zh-CN" altLang="en-US" sz="2000" b="1" dirty="0">
                <a:latin typeface="+mn-ea"/>
                <a:ea typeface="+mn-ea"/>
              </a:rPr>
              <a:t>原则指出：</a:t>
            </a:r>
            <a:r>
              <a:rPr lang="zh-CN" altLang="en-US" sz="2000" b="1" dirty="0">
                <a:solidFill>
                  <a:srgbClr val="FF0000"/>
                </a:solidFill>
                <a:latin typeface="+mn-ea"/>
                <a:ea typeface="+mn-ea"/>
              </a:rPr>
              <a:t>任何分布式系统都不能同时满足</a:t>
            </a:r>
            <a:r>
              <a:rPr lang="en-US" altLang="zh-CN" sz="2000" b="1" dirty="0">
                <a:solidFill>
                  <a:srgbClr val="FF0000"/>
                </a:solidFill>
                <a:latin typeface="+mn-ea"/>
                <a:ea typeface="+mn-ea"/>
              </a:rPr>
              <a:t>CAP</a:t>
            </a:r>
            <a:endParaRPr lang="en-US" altLang="zh-CN" sz="2000" b="1" dirty="0">
              <a:solidFill>
                <a:srgbClr val="FF0000"/>
              </a:solidFill>
              <a:latin typeface="+mn-ea"/>
              <a:ea typeface="+mn-ea"/>
            </a:endParaRPr>
          </a:p>
        </p:txBody>
      </p:sp>
      <p:sp>
        <p:nvSpPr>
          <p:cNvPr id="21" name="文本框 20"/>
          <p:cNvSpPr txBox="1"/>
          <p:nvPr/>
        </p:nvSpPr>
        <p:spPr>
          <a:xfrm>
            <a:off x="389533" y="2110179"/>
            <a:ext cx="5356105" cy="4707890"/>
          </a:xfrm>
          <a:prstGeom prst="rect">
            <a:avLst/>
          </a:prstGeom>
          <a:noFill/>
        </p:spPr>
        <p:txBody>
          <a:bodyPr wrap="square" rtlCol="0">
            <a:spAutoFit/>
          </a:bodyPr>
          <a:lstStyle/>
          <a:p>
            <a:pPr>
              <a:lnSpc>
                <a:spcPct val="150000"/>
              </a:lnSpc>
            </a:pPr>
            <a:r>
              <a:rPr lang="en-US" altLang="zh-CN" sz="2000" dirty="0"/>
              <a:t>CP</a:t>
            </a:r>
            <a:r>
              <a:rPr lang="zh-CN" altLang="en-US" sz="2000" dirty="0"/>
              <a:t>（一致性</a:t>
            </a:r>
            <a:r>
              <a:rPr lang="en-US" altLang="zh-CN" sz="2000" dirty="0"/>
              <a:t>+</a:t>
            </a:r>
            <a:r>
              <a:rPr lang="zh-CN" altLang="en-US" sz="2000" dirty="0"/>
              <a:t>分区容错）：当有网络失效（如</a:t>
            </a:r>
            <a:r>
              <a:rPr lang="en-US" altLang="zh-CN" sz="2000" dirty="0"/>
              <a:t>XYZ</a:t>
            </a:r>
            <a:r>
              <a:rPr lang="zh-CN" altLang="en-US" sz="2000" dirty="0"/>
              <a:t>节点之间的网络均失效），如果要想保证数据一致性，就需要牺牲可用性，比如系统数据只能读，不能写。</a:t>
            </a:r>
            <a:endParaRPr lang="en-US" altLang="zh-CN" sz="2000" dirty="0"/>
          </a:p>
          <a:p>
            <a:pPr>
              <a:lnSpc>
                <a:spcPct val="150000"/>
              </a:lnSpc>
            </a:pPr>
            <a:endParaRPr lang="en-US" altLang="zh-CN" sz="2000" dirty="0"/>
          </a:p>
          <a:p>
            <a:pPr>
              <a:lnSpc>
                <a:spcPct val="150000"/>
              </a:lnSpc>
            </a:pPr>
            <a:r>
              <a:rPr lang="en-US" altLang="zh-CN" sz="2000" dirty="0"/>
              <a:t>AP: </a:t>
            </a:r>
            <a:r>
              <a:rPr lang="zh-CN" altLang="en-US" sz="2000" dirty="0"/>
              <a:t>不保证一致性时，网络失效、节点失效，是可以保证系统可用性的</a:t>
            </a:r>
            <a:endParaRPr lang="en-US" altLang="zh-CN" sz="2000" dirty="0"/>
          </a:p>
          <a:p>
            <a:pPr>
              <a:lnSpc>
                <a:spcPct val="150000"/>
              </a:lnSpc>
            </a:pPr>
            <a:endParaRPr lang="en-US" altLang="zh-CN" sz="2000" dirty="0"/>
          </a:p>
          <a:p>
            <a:pPr>
              <a:lnSpc>
                <a:spcPct val="150000"/>
              </a:lnSpc>
            </a:pPr>
            <a:r>
              <a:rPr lang="zh-CN" altLang="en-US" sz="2000" dirty="0"/>
              <a:t>一般情况下分布式系统需要保证</a:t>
            </a:r>
            <a:r>
              <a:rPr lang="en-US" altLang="zh-CN" sz="2000" dirty="0"/>
              <a:t>P</a:t>
            </a:r>
            <a:r>
              <a:rPr lang="zh-CN" altLang="en-US" sz="2000" dirty="0"/>
              <a:t>（分区容错），只能在</a:t>
            </a:r>
            <a:r>
              <a:rPr lang="en-US" altLang="zh-CN" sz="2000" dirty="0"/>
              <a:t>CP</a:t>
            </a:r>
            <a:r>
              <a:rPr lang="zh-CN" altLang="en-US" sz="2000" dirty="0"/>
              <a:t>和</a:t>
            </a:r>
            <a:r>
              <a:rPr lang="en-US" altLang="zh-CN" sz="2000" dirty="0"/>
              <a:t>AP</a:t>
            </a:r>
            <a:r>
              <a:rPr lang="zh-CN" altLang="en-US" sz="2000" dirty="0"/>
              <a:t>之间权衡</a:t>
            </a:r>
            <a:endParaRPr lang="zh-CN" altLang="en-US" sz="2400" dirty="0"/>
          </a:p>
        </p:txBody>
      </p:sp>
      <p:pic>
        <p:nvPicPr>
          <p:cNvPr id="15" name="图片 14"/>
          <p:cNvPicPr>
            <a:picLocks noChangeAspect="1"/>
          </p:cNvPicPr>
          <p:nvPr/>
        </p:nvPicPr>
        <p:blipFill>
          <a:blip r:embed="rId1">
            <a:clrChange>
              <a:clrFrom>
                <a:srgbClr val="FFFFFF"/>
              </a:clrFrom>
              <a:clrTo>
                <a:srgbClr val="FFFFFF">
                  <a:alpha val="0"/>
                </a:srgbClr>
              </a:clrTo>
            </a:clrChange>
          </a:blip>
          <a:stretch>
            <a:fillRect/>
          </a:stretch>
        </p:blipFill>
        <p:spPr>
          <a:xfrm>
            <a:off x="6113014" y="2001858"/>
            <a:ext cx="5823743" cy="4445343"/>
          </a:xfrm>
          <a:prstGeom prst="rect">
            <a:avLst/>
          </a:prstGeom>
        </p:spPr>
      </p:pic>
      <p:sp>
        <p:nvSpPr>
          <p:cNvPr id="16" name="文本框 15"/>
          <p:cNvSpPr txBox="1"/>
          <p:nvPr/>
        </p:nvSpPr>
        <p:spPr>
          <a:xfrm>
            <a:off x="6570021" y="4015410"/>
            <a:ext cx="338554" cy="369332"/>
          </a:xfrm>
          <a:prstGeom prst="rect">
            <a:avLst/>
          </a:prstGeom>
          <a:noFill/>
        </p:spPr>
        <p:txBody>
          <a:bodyPr wrap="none" rtlCol="0">
            <a:spAutoFit/>
          </a:bodyPr>
          <a:lstStyle/>
          <a:p>
            <a:r>
              <a:rPr lang="en-US" altLang="zh-CN" b="1" dirty="0">
                <a:solidFill>
                  <a:srgbClr val="FF0000"/>
                </a:solidFill>
              </a:rPr>
              <a:t>X</a:t>
            </a:r>
            <a:endParaRPr lang="zh-CN" altLang="en-US" b="1" dirty="0">
              <a:solidFill>
                <a:srgbClr val="FF0000"/>
              </a:solidFill>
            </a:endParaRPr>
          </a:p>
        </p:txBody>
      </p:sp>
      <p:sp>
        <p:nvSpPr>
          <p:cNvPr id="17" name="文本框 16"/>
          <p:cNvSpPr txBox="1"/>
          <p:nvPr/>
        </p:nvSpPr>
        <p:spPr>
          <a:xfrm>
            <a:off x="8590977" y="4022038"/>
            <a:ext cx="338554" cy="369332"/>
          </a:xfrm>
          <a:prstGeom prst="rect">
            <a:avLst/>
          </a:prstGeom>
          <a:noFill/>
        </p:spPr>
        <p:txBody>
          <a:bodyPr wrap="none" rtlCol="0">
            <a:spAutoFit/>
          </a:bodyPr>
          <a:lstStyle/>
          <a:p>
            <a:r>
              <a:rPr lang="en-US" altLang="zh-CN" b="1" dirty="0">
                <a:solidFill>
                  <a:srgbClr val="FF0000"/>
                </a:solidFill>
              </a:rPr>
              <a:t>Y</a:t>
            </a:r>
            <a:endParaRPr lang="zh-CN" altLang="en-US" b="1" dirty="0">
              <a:solidFill>
                <a:srgbClr val="FF0000"/>
              </a:solidFill>
            </a:endParaRPr>
          </a:p>
        </p:txBody>
      </p:sp>
      <p:sp>
        <p:nvSpPr>
          <p:cNvPr id="18" name="文本框 17"/>
          <p:cNvSpPr txBox="1"/>
          <p:nvPr/>
        </p:nvSpPr>
        <p:spPr>
          <a:xfrm>
            <a:off x="10645068" y="3982281"/>
            <a:ext cx="325730" cy="369332"/>
          </a:xfrm>
          <a:prstGeom prst="rect">
            <a:avLst/>
          </a:prstGeom>
          <a:noFill/>
        </p:spPr>
        <p:txBody>
          <a:bodyPr wrap="none" rtlCol="0">
            <a:spAutoFit/>
          </a:bodyPr>
          <a:lstStyle/>
          <a:p>
            <a:r>
              <a:rPr lang="en-US" altLang="zh-CN" b="1" dirty="0">
                <a:solidFill>
                  <a:srgbClr val="FF0000"/>
                </a:solidFill>
              </a:rPr>
              <a:t>Z</a:t>
            </a:r>
            <a:endParaRPr lang="zh-CN" altLang="en-US" b="1" dirty="0">
              <a:solidFill>
                <a:srgbClr val="FF0000"/>
              </a:solidFill>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7.2 </a:t>
            </a:r>
            <a:r>
              <a:rPr lang="zh-CN" altLang="en-US" sz="2800" b="1" dirty="0">
                <a:solidFill>
                  <a:schemeClr val="tx1">
                    <a:lumMod val="85000"/>
                    <a:lumOff val="15000"/>
                  </a:schemeClr>
                </a:solidFill>
                <a:latin typeface="+mn-ea"/>
              </a:rPr>
              <a:t>分布式系统及其设计原则</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79023" y="1270410"/>
            <a:ext cx="11662611" cy="4154984"/>
          </a:xfrm>
          <a:prstGeom prst="rect">
            <a:avLst/>
          </a:prstGeom>
        </p:spPr>
        <p:txBody>
          <a:bodyPr wrap="square">
            <a:spAutoFit/>
          </a:bodyPr>
          <a:lstStyle/>
          <a:p>
            <a:pPr lvl="1">
              <a:lnSpc>
                <a:spcPct val="150000"/>
              </a:lnSpc>
            </a:pPr>
            <a:r>
              <a:rPr lang="en-US" altLang="zh-CN" sz="2000" b="1" dirty="0">
                <a:latin typeface="+mn-ea"/>
                <a:ea typeface="+mn-ea"/>
              </a:rPr>
              <a:t>BASE</a:t>
            </a:r>
            <a:r>
              <a:rPr lang="zh-CN" altLang="en-US" sz="2000" b="1" dirty="0">
                <a:latin typeface="+mn-ea"/>
                <a:ea typeface="+mn-ea"/>
              </a:rPr>
              <a:t>理论  </a:t>
            </a:r>
            <a:r>
              <a:rPr lang="en-US" altLang="zh-CN" sz="2000" dirty="0">
                <a:latin typeface="+mn-ea"/>
                <a:ea typeface="+mn-ea"/>
              </a:rPr>
              <a:t>Dan Pritchett</a:t>
            </a:r>
            <a:r>
              <a:rPr lang="zh-CN" altLang="en-US" sz="2000" dirty="0">
                <a:latin typeface="+mn-ea"/>
                <a:ea typeface="+mn-ea"/>
              </a:rPr>
              <a:t>提出，</a:t>
            </a:r>
            <a:r>
              <a:rPr lang="zh-CN" altLang="en-US" sz="2000" dirty="0"/>
              <a:t>是对</a:t>
            </a:r>
            <a:r>
              <a:rPr lang="en-US" altLang="zh-CN" sz="2000" dirty="0"/>
              <a:t>CAP</a:t>
            </a:r>
            <a:r>
              <a:rPr lang="zh-CN" altLang="en-US" sz="2000" dirty="0"/>
              <a:t>理论的延伸，核心思想是即使无法做到强一致性，也可以采用适当的方式达到最终一致性。</a:t>
            </a:r>
            <a:endParaRPr lang="en-US" altLang="zh-CN" sz="2000" dirty="0"/>
          </a:p>
          <a:p>
            <a:pPr lvl="1">
              <a:lnSpc>
                <a:spcPct val="150000"/>
              </a:lnSpc>
            </a:pPr>
            <a:r>
              <a:rPr lang="en-US" altLang="zh-CN" sz="2400" b="1" dirty="0">
                <a:solidFill>
                  <a:srgbClr val="FF0000"/>
                </a:solidFill>
                <a:latin typeface="+mn-ea"/>
                <a:ea typeface="+mn-ea"/>
              </a:rPr>
              <a:t>B</a:t>
            </a:r>
            <a:r>
              <a:rPr lang="en-US" altLang="zh-CN" sz="2400" b="1" dirty="0">
                <a:latin typeface="+mn-ea"/>
                <a:ea typeface="+mn-ea"/>
              </a:rPr>
              <a:t>asically </a:t>
            </a:r>
            <a:r>
              <a:rPr lang="en-US" altLang="zh-CN" sz="2400" b="1" dirty="0">
                <a:solidFill>
                  <a:srgbClr val="FF0000"/>
                </a:solidFill>
                <a:latin typeface="+mn-ea"/>
                <a:ea typeface="+mn-ea"/>
              </a:rPr>
              <a:t>A</a:t>
            </a:r>
            <a:r>
              <a:rPr lang="en-US" altLang="zh-CN" sz="2400" b="1" dirty="0">
                <a:latin typeface="+mn-ea"/>
                <a:ea typeface="+mn-ea"/>
              </a:rPr>
              <a:t>vailable </a:t>
            </a:r>
            <a:endParaRPr lang="en-US" altLang="zh-CN" sz="2400" b="1" dirty="0">
              <a:latin typeface="+mn-ea"/>
              <a:ea typeface="+mn-ea"/>
            </a:endParaRPr>
          </a:p>
          <a:p>
            <a:pPr lvl="1">
              <a:lnSpc>
                <a:spcPct val="150000"/>
              </a:lnSpc>
            </a:pPr>
            <a:r>
              <a:rPr lang="zh-CN" altLang="en-US" sz="2000" dirty="0">
                <a:latin typeface="+mn-ea"/>
                <a:ea typeface="+mn-ea"/>
              </a:rPr>
              <a:t>（基本可用）</a:t>
            </a:r>
            <a:endParaRPr lang="en-US" altLang="zh-CN" sz="2000" dirty="0">
              <a:latin typeface="+mn-ea"/>
              <a:ea typeface="+mn-ea"/>
            </a:endParaRPr>
          </a:p>
          <a:p>
            <a:pPr lvl="1">
              <a:lnSpc>
                <a:spcPct val="150000"/>
              </a:lnSpc>
            </a:pPr>
            <a:r>
              <a:rPr lang="en-US" altLang="zh-CN" sz="2400" b="1" dirty="0">
                <a:solidFill>
                  <a:srgbClr val="FF0000"/>
                </a:solidFill>
                <a:latin typeface="+mn-ea"/>
                <a:ea typeface="+mn-ea"/>
              </a:rPr>
              <a:t>S</a:t>
            </a:r>
            <a:r>
              <a:rPr lang="en-US" altLang="zh-CN" sz="2400" b="1" dirty="0">
                <a:latin typeface="+mn-ea"/>
                <a:ea typeface="+mn-ea"/>
              </a:rPr>
              <a:t>oft state </a:t>
            </a:r>
            <a:endParaRPr lang="en-US" altLang="zh-CN" sz="2400" b="1" dirty="0">
              <a:latin typeface="+mn-ea"/>
              <a:ea typeface="+mn-ea"/>
            </a:endParaRPr>
          </a:p>
          <a:p>
            <a:pPr lvl="1">
              <a:lnSpc>
                <a:spcPct val="150000"/>
              </a:lnSpc>
            </a:pPr>
            <a:r>
              <a:rPr lang="zh-CN" altLang="en-US" sz="2000" dirty="0">
                <a:latin typeface="+mn-ea"/>
                <a:ea typeface="+mn-ea"/>
              </a:rPr>
              <a:t>（软状态）</a:t>
            </a:r>
            <a:endParaRPr lang="en-US" altLang="zh-CN" sz="2000" dirty="0">
              <a:latin typeface="+mn-ea"/>
              <a:ea typeface="+mn-ea"/>
            </a:endParaRPr>
          </a:p>
          <a:p>
            <a:pPr lvl="1">
              <a:lnSpc>
                <a:spcPct val="150000"/>
              </a:lnSpc>
            </a:pPr>
            <a:r>
              <a:rPr lang="en-US" altLang="zh-CN" sz="2400" b="1" dirty="0">
                <a:solidFill>
                  <a:srgbClr val="FF0000"/>
                </a:solidFill>
                <a:latin typeface="+mn-ea"/>
                <a:ea typeface="+mn-ea"/>
              </a:rPr>
              <a:t>E</a:t>
            </a:r>
            <a:r>
              <a:rPr lang="en-US" altLang="zh-CN" sz="2400" b="1" dirty="0">
                <a:latin typeface="+mn-ea"/>
                <a:ea typeface="+mn-ea"/>
              </a:rPr>
              <a:t>ventually consistent </a:t>
            </a:r>
            <a:endParaRPr lang="en-US" altLang="zh-CN" sz="2400" b="1" dirty="0">
              <a:latin typeface="+mn-ea"/>
              <a:ea typeface="+mn-ea"/>
            </a:endParaRPr>
          </a:p>
          <a:p>
            <a:pPr lvl="1">
              <a:lnSpc>
                <a:spcPct val="150000"/>
              </a:lnSpc>
            </a:pPr>
            <a:r>
              <a:rPr lang="zh-CN" altLang="en-US" sz="2000" dirty="0">
                <a:latin typeface="+mn-ea"/>
                <a:ea typeface="+mn-ea"/>
              </a:rPr>
              <a:t>（最终一致性）</a:t>
            </a:r>
            <a:endParaRPr lang="en-US" altLang="zh-CN" sz="2000" dirty="0">
              <a:latin typeface="+mn-ea"/>
              <a:ea typeface="+mn-ea"/>
            </a:endParaRPr>
          </a:p>
        </p:txBody>
      </p:sp>
      <p:pic>
        <p:nvPicPr>
          <p:cNvPr id="31746" name="Picture 2" descr="https://www.cohesity.com/wp-content/uploads/2017/10/Cohesity-Consistency-Matters-Blo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0746" y="2360523"/>
            <a:ext cx="8638287" cy="4362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7.3 </a:t>
            </a:r>
            <a:r>
              <a:rPr lang="zh-CN" altLang="en-US" sz="2800" b="1" dirty="0">
                <a:solidFill>
                  <a:schemeClr val="tx1">
                    <a:lumMod val="85000"/>
                    <a:lumOff val="15000"/>
                  </a:schemeClr>
                </a:solidFill>
                <a:latin typeface="+mn-ea"/>
              </a:rPr>
              <a:t>构建微服务架构的关键要素</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118" y="1147168"/>
            <a:ext cx="7069541" cy="1938992"/>
          </a:xfrm>
          <a:prstGeom prst="rect">
            <a:avLst/>
          </a:prstGeom>
        </p:spPr>
        <p:txBody>
          <a:bodyPr wrap="square">
            <a:spAutoFit/>
          </a:bodyPr>
          <a:lstStyle/>
          <a:p>
            <a:pPr lvl="1">
              <a:lnSpc>
                <a:spcPct val="150000"/>
              </a:lnSpc>
            </a:pPr>
            <a:r>
              <a:rPr lang="zh-CN" altLang="en-US" sz="2000" b="1" dirty="0">
                <a:solidFill>
                  <a:srgbClr val="FF0000"/>
                </a:solidFill>
                <a:latin typeface="+mn-ea"/>
                <a:ea typeface="+mn-ea"/>
              </a:rPr>
              <a:t>服务拆分</a:t>
            </a:r>
            <a:endParaRPr lang="en-US" altLang="zh-CN" sz="2000" b="1" dirty="0">
              <a:latin typeface="+mn-ea"/>
              <a:ea typeface="+mn-ea"/>
            </a:endParaRPr>
          </a:p>
          <a:p>
            <a:pPr lvl="1">
              <a:lnSpc>
                <a:spcPct val="150000"/>
              </a:lnSpc>
            </a:pPr>
            <a:r>
              <a:rPr lang="zh-CN" altLang="en-US" sz="2000" dirty="0">
                <a:latin typeface="+mn-ea"/>
                <a:ea typeface="+mn-ea"/>
              </a:rPr>
              <a:t>服务是业务能力的代表，服务要做到</a:t>
            </a:r>
            <a:r>
              <a:rPr lang="zh-CN" altLang="en-US" sz="2000" b="1" dirty="0">
                <a:latin typeface="+mn-ea"/>
                <a:ea typeface="+mn-ea"/>
              </a:rPr>
              <a:t>“</a:t>
            </a:r>
            <a:r>
              <a:rPr lang="zh-CN" altLang="en-US" sz="2000" b="1" dirty="0">
                <a:solidFill>
                  <a:srgbClr val="FF0000"/>
                </a:solidFill>
                <a:latin typeface="+mn-ea"/>
                <a:ea typeface="+mn-ea"/>
              </a:rPr>
              <a:t>松耦合、高内聚</a:t>
            </a:r>
            <a:r>
              <a:rPr lang="zh-CN" altLang="en-US" sz="2000" dirty="0">
                <a:latin typeface="+mn-ea"/>
                <a:ea typeface="+mn-ea"/>
              </a:rPr>
              <a:t>”，服务拆分的关键在于</a:t>
            </a:r>
            <a:r>
              <a:rPr lang="zh-CN" altLang="en-US" sz="2000" b="1" dirty="0">
                <a:solidFill>
                  <a:srgbClr val="FF0000"/>
                </a:solidFill>
                <a:latin typeface="+mn-ea"/>
                <a:ea typeface="+mn-ea"/>
              </a:rPr>
              <a:t>正确理解业务，识别单体内部的业务领域及其边界</a:t>
            </a:r>
            <a:r>
              <a:rPr lang="zh-CN" altLang="en-US" sz="2000" dirty="0">
                <a:latin typeface="+mn-ea"/>
                <a:ea typeface="+mn-ea"/>
              </a:rPr>
              <a:t>，并按边界进行拆分</a:t>
            </a:r>
            <a:endParaRPr lang="en-US" altLang="zh-CN" sz="2000" dirty="0">
              <a:latin typeface="+mn-ea"/>
              <a:ea typeface="+mn-ea"/>
            </a:endParaRPr>
          </a:p>
        </p:txBody>
      </p:sp>
      <p:sp>
        <p:nvSpPr>
          <p:cNvPr id="3" name="文本框 2"/>
          <p:cNvSpPr txBox="1"/>
          <p:nvPr/>
        </p:nvSpPr>
        <p:spPr>
          <a:xfrm>
            <a:off x="0" y="3037840"/>
            <a:ext cx="6748145" cy="3322955"/>
          </a:xfrm>
          <a:prstGeom prst="rect">
            <a:avLst/>
          </a:prstGeom>
          <a:noFill/>
        </p:spPr>
        <p:txBody>
          <a:bodyPr wrap="square" rtlCol="0">
            <a:spAutoFit/>
          </a:bodyPr>
          <a:lstStyle/>
          <a:p>
            <a:pPr lvl="1">
              <a:lnSpc>
                <a:spcPct val="150000"/>
              </a:lnSpc>
            </a:pPr>
            <a:r>
              <a:rPr lang="zh-CN" altLang="en-US" sz="2000" dirty="0">
                <a:latin typeface="+mn-ea"/>
              </a:rPr>
              <a:t>常见的边界划分原则如下：</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dirty="0">
                <a:latin typeface="+mn-ea"/>
              </a:rPr>
              <a:t>业务能力职责单一原则，领域驱动设计（</a:t>
            </a:r>
            <a:r>
              <a:rPr lang="en-US" altLang="zh-CN" sz="2000" dirty="0">
                <a:latin typeface="+mn-ea"/>
              </a:rPr>
              <a:t>DDD)</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dirty="0">
                <a:latin typeface="+mn-ea"/>
              </a:rPr>
              <a:t>服务关联度原则，如该服务变化时，其他服务也需要进行变化</a:t>
            </a:r>
            <a:endParaRPr lang="en-US" altLang="zh-CN" sz="2000" dirty="0">
              <a:latin typeface="+mn-ea"/>
            </a:endParaRPr>
          </a:p>
          <a:p>
            <a:pPr marL="800100" lvl="1" indent="-342900">
              <a:lnSpc>
                <a:spcPct val="150000"/>
              </a:lnSpc>
              <a:buFont typeface="Arial" panose="020B0604020202020204" pitchFamily="34" charset="0"/>
              <a:buChar char="•"/>
            </a:pPr>
            <a:r>
              <a:rPr lang="zh-CN" altLang="en-US" sz="2000" dirty="0">
                <a:latin typeface="+mn-ea"/>
              </a:rPr>
              <a:t>组织关系原则，按业务部门，业务团队进行拆分</a:t>
            </a:r>
            <a:endParaRPr lang="zh-CN" altLang="en-US" sz="2000" dirty="0">
              <a:latin typeface="+mn-ea"/>
            </a:endParaRPr>
          </a:p>
          <a:p>
            <a:pPr marL="800100" lvl="1" indent="-342900">
              <a:lnSpc>
                <a:spcPct val="150000"/>
              </a:lnSpc>
              <a:buFont typeface="Arial" panose="020B0604020202020204" pitchFamily="34" charset="0"/>
              <a:buChar char="•"/>
            </a:pPr>
            <a:r>
              <a:rPr lang="zh-CN" altLang="en-US" sz="2000" dirty="0">
                <a:latin typeface="+mn-ea"/>
                <a:sym typeface="+mn-ea"/>
              </a:rPr>
              <a:t>读写分离原则，对于数据读取类型的服务应尽量放在单独的非核心域中。</a:t>
            </a:r>
            <a:endParaRPr lang="zh-CN" altLang="en-US" sz="2000" dirty="0">
              <a:latin typeface="+mn-ea"/>
              <a:sym typeface="+mn-ea"/>
            </a:endParaRPr>
          </a:p>
        </p:txBody>
      </p:sp>
      <p:pic>
        <p:nvPicPr>
          <p:cNvPr id="7172" name="Picture 4" descr="Microservices architecture for a sample ride-for-hire app, with each microservice presenting a RESTful AP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8368" y="1236171"/>
            <a:ext cx="5354246" cy="5465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17351" y="6343420"/>
            <a:ext cx="6447724" cy="368300"/>
          </a:xfrm>
          <a:prstGeom prst="rect">
            <a:avLst/>
          </a:prstGeom>
        </p:spPr>
        <p:txBody>
          <a:bodyPr wrap="square">
            <a:spAutoFit/>
          </a:bodyPr>
          <a:lstStyle/>
          <a:p>
            <a:r>
              <a:rPr lang="en-US" altLang="zh-CN" dirty="0">
                <a:hlinkClick r:id="rId2"/>
              </a:rPr>
              <a:t>https://www.nginx.com/blog/introductin-to-microservices/</a:t>
            </a:r>
            <a:endParaRPr lang="en-US" altLang="zh-CN"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412436"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77401"/>
            <a:ext cx="8242852" cy="1477328"/>
          </a:xfrm>
          <a:prstGeom prst="rect">
            <a:avLst/>
          </a:prstGeom>
        </p:spPr>
        <p:txBody>
          <a:bodyPr wrap="square">
            <a:spAutoFit/>
          </a:bodyPr>
          <a:lstStyle/>
          <a:p>
            <a:pPr lvl="1">
              <a:lnSpc>
                <a:spcPct val="150000"/>
              </a:lnSpc>
            </a:pPr>
            <a:r>
              <a:rPr lang="zh-CN" altLang="en-US" sz="2000" b="1" dirty="0">
                <a:solidFill>
                  <a:srgbClr val="FF0000"/>
                </a:solidFill>
                <a:latin typeface="+mn-ea"/>
                <a:ea typeface="+mn-ea"/>
              </a:rPr>
              <a:t>单体</a:t>
            </a:r>
            <a:r>
              <a:rPr lang="zh-CN" altLang="en-US" sz="2000" b="1" dirty="0">
                <a:latin typeface="+mn-ea"/>
                <a:ea typeface="+mn-ea"/>
              </a:rPr>
              <a:t>系统（</a:t>
            </a:r>
            <a:r>
              <a:rPr lang="en-US" altLang="zh-CN" sz="2000" b="1" dirty="0">
                <a:latin typeface="+mn-ea"/>
                <a:ea typeface="+mn-ea"/>
              </a:rPr>
              <a:t>Monolith System</a:t>
            </a:r>
            <a:r>
              <a:rPr lang="zh-CN" altLang="en-US" sz="2000" b="1" dirty="0">
                <a:latin typeface="+mn-ea"/>
                <a:ea typeface="+mn-ea"/>
              </a:rPr>
              <a:t>）</a:t>
            </a:r>
            <a:endParaRPr lang="en-US" altLang="zh-CN" sz="2000" b="1" dirty="0">
              <a:latin typeface="+mn-ea"/>
              <a:ea typeface="+mn-ea"/>
            </a:endParaRPr>
          </a:p>
          <a:p>
            <a:pPr lvl="1">
              <a:lnSpc>
                <a:spcPct val="150000"/>
              </a:lnSpc>
            </a:pPr>
            <a:r>
              <a:rPr lang="zh-CN" altLang="en-US" sz="2000" dirty="0">
                <a:latin typeface="+mn-ea"/>
                <a:ea typeface="+mn-ea"/>
              </a:rPr>
              <a:t>系统所涉及的组件都打包成一个一体化结构并进行部署和运行。</a:t>
            </a:r>
            <a:endParaRPr lang="en-US" altLang="zh-CN" sz="2000" dirty="0">
              <a:latin typeface="+mn-ea"/>
              <a:ea typeface="+mn-ea"/>
            </a:endParaRPr>
          </a:p>
          <a:p>
            <a:pPr lvl="1">
              <a:lnSpc>
                <a:spcPct val="150000"/>
              </a:lnSpc>
            </a:pPr>
            <a:r>
              <a:rPr lang="zh-CN" altLang="en-US" sz="2000" b="1" dirty="0">
                <a:solidFill>
                  <a:srgbClr val="FF0000"/>
                </a:solidFill>
                <a:latin typeface="+mn-ea"/>
                <a:ea typeface="+mn-ea"/>
              </a:rPr>
              <a:t>优点</a:t>
            </a:r>
            <a:r>
              <a:rPr lang="zh-CN" altLang="en-US" sz="2000" dirty="0">
                <a:latin typeface="+mn-ea"/>
                <a:ea typeface="+mn-ea"/>
              </a:rPr>
              <a:t>：集中式管理，开发简单，没有分布式管理和调用消耗。</a:t>
            </a:r>
            <a:endParaRPr lang="en-US" altLang="zh-CN" sz="2000" dirty="0">
              <a:latin typeface="+mn-ea"/>
              <a:ea typeface="+mn-ea"/>
            </a:endParaRPr>
          </a:p>
        </p:txBody>
      </p:sp>
      <p:sp>
        <p:nvSpPr>
          <p:cNvPr id="5" name="文本框 4"/>
          <p:cNvSpPr txBox="1"/>
          <p:nvPr/>
        </p:nvSpPr>
        <p:spPr>
          <a:xfrm>
            <a:off x="412750" y="2921316"/>
            <a:ext cx="9394104" cy="1938020"/>
          </a:xfrm>
          <a:prstGeom prst="rect">
            <a:avLst/>
          </a:prstGeom>
          <a:noFill/>
        </p:spPr>
        <p:txBody>
          <a:bodyPr wrap="square" rtlCol="0">
            <a:spAutoFit/>
          </a:bodyPr>
          <a:lstStyle/>
          <a:p>
            <a:pPr>
              <a:lnSpc>
                <a:spcPct val="150000"/>
              </a:lnSpc>
            </a:pPr>
            <a:r>
              <a:rPr lang="zh-CN" altLang="en-US" sz="2000" dirty="0"/>
              <a:t>单体系统面临的</a:t>
            </a:r>
            <a:r>
              <a:rPr lang="zh-CN" altLang="en-US" sz="2000" b="1" dirty="0">
                <a:solidFill>
                  <a:srgbClr val="FF0000"/>
                </a:solidFill>
              </a:rPr>
              <a:t>挑战</a:t>
            </a:r>
            <a:r>
              <a:rPr lang="zh-CN" altLang="en-US" sz="2000" dirty="0"/>
              <a:t>：</a:t>
            </a:r>
            <a:endParaRPr lang="en-US" altLang="zh-CN" sz="2000" dirty="0"/>
          </a:p>
          <a:p>
            <a:pPr marL="0" lvl="1" indent="-342900">
              <a:lnSpc>
                <a:spcPct val="150000"/>
              </a:lnSpc>
              <a:buFont typeface="Arial" panose="020B0604020202020204" pitchFamily="34" charset="0"/>
              <a:buChar char="•"/>
            </a:pPr>
            <a:r>
              <a:rPr lang="zh-CN" altLang="en-US" sz="2000" b="1" dirty="0"/>
              <a:t>业务复杂度</a:t>
            </a:r>
            <a:r>
              <a:rPr lang="zh-CN" altLang="en-US" sz="2000" dirty="0"/>
              <a:t>：单体系统一般可扩展性较弱，</a:t>
            </a:r>
            <a:r>
              <a:rPr lang="zh-CN" altLang="en-US" sz="2000" dirty="0">
                <a:latin typeface="+mn-ea"/>
                <a:ea typeface="+mn-ea"/>
                <a:sym typeface="+mn-ea"/>
              </a:rPr>
              <a:t>无法应对越来越复杂的业务逻辑</a:t>
            </a:r>
            <a:r>
              <a:rPr lang="zh-CN" altLang="en-US" sz="2000" dirty="0"/>
              <a:t>。</a:t>
            </a:r>
            <a:endParaRPr lang="en-US" altLang="zh-CN" sz="2000" dirty="0"/>
          </a:p>
          <a:p>
            <a:pPr marL="342900" indent="-342900">
              <a:lnSpc>
                <a:spcPct val="150000"/>
              </a:lnSpc>
              <a:buFont typeface="Arial" panose="020B0604020202020204" pitchFamily="34" charset="0"/>
              <a:buChar char="•"/>
            </a:pPr>
            <a:r>
              <a:rPr lang="zh-CN" altLang="en-US" sz="2000" b="1" dirty="0"/>
              <a:t>代码腐化</a:t>
            </a:r>
            <a:r>
              <a:rPr lang="zh-CN" altLang="en-US" sz="2000" dirty="0"/>
              <a:t>：单体系统中由于缺乏合理的业务和技术实现边界，随着业务功能的增多，功能的叠加，容易引入难以管控的缺陷，同一个进程内故障很难隔离。</a:t>
            </a:r>
            <a:endParaRPr lang="en-US" altLang="zh-CN" sz="2000" dirty="0"/>
          </a:p>
        </p:txBody>
      </p:sp>
      <p:sp>
        <p:nvSpPr>
          <p:cNvPr id="6" name="文本框 5"/>
          <p:cNvSpPr txBox="1"/>
          <p:nvPr/>
        </p:nvSpPr>
        <p:spPr>
          <a:xfrm>
            <a:off x="412750" y="4800398"/>
            <a:ext cx="11514026" cy="19380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t>团队问题</a:t>
            </a:r>
            <a:r>
              <a:rPr lang="zh-CN" altLang="en-US" sz="2000" dirty="0"/>
              <a:t>：团队规模较大后，</a:t>
            </a:r>
            <a:r>
              <a:rPr lang="zh-CN" altLang="en-US" sz="2000" dirty="0">
                <a:latin typeface="+mn-ea"/>
                <a:ea typeface="+mn-ea"/>
                <a:sym typeface="+mn-ea"/>
              </a:rPr>
              <a:t>因为软件架构不符合组织架构，团队协作困难。（</a:t>
            </a:r>
            <a:r>
              <a:rPr lang="zh-CN" altLang="en-US" sz="2000" dirty="0">
                <a:solidFill>
                  <a:srgbClr val="FF0000"/>
                </a:solidFill>
                <a:latin typeface="+mn-ea"/>
                <a:ea typeface="+mn-ea"/>
                <a:sym typeface="+mn-ea"/>
              </a:rPr>
              <a:t>康威定律</a:t>
            </a:r>
            <a:r>
              <a:rPr lang="zh-CN" altLang="en-US" sz="2000" dirty="0">
                <a:latin typeface="+mn-ea"/>
                <a:ea typeface="+mn-ea"/>
                <a:sym typeface="+mn-ea"/>
              </a:rPr>
              <a:t>）</a:t>
            </a:r>
            <a:endParaRPr lang="zh-CN" altLang="en-US" sz="2000" dirty="0">
              <a:latin typeface="+mn-ea"/>
              <a:ea typeface="+mn-ea"/>
              <a:sym typeface="+mn-ea"/>
            </a:endParaRPr>
          </a:p>
          <a:p>
            <a:pPr marL="342900" indent="-342900">
              <a:lnSpc>
                <a:spcPct val="150000"/>
              </a:lnSpc>
              <a:buFont typeface="Arial" panose="020B0604020202020204" pitchFamily="34" charset="0"/>
              <a:buChar char="•"/>
            </a:pPr>
            <a:r>
              <a:rPr lang="zh-CN" altLang="en-US" sz="2000" b="1" dirty="0">
                <a:latin typeface="+mn-ea"/>
                <a:ea typeface="+mn-ea"/>
                <a:sym typeface="+mn-ea"/>
              </a:rPr>
              <a:t>技术栈强耦合</a:t>
            </a:r>
            <a:r>
              <a:rPr lang="zh-CN" altLang="en-US" sz="2000" dirty="0">
                <a:latin typeface="+mn-ea"/>
                <a:ea typeface="+mn-ea"/>
                <a:sym typeface="+mn-ea"/>
              </a:rPr>
              <a:t>：单体架构</a:t>
            </a:r>
            <a:r>
              <a:rPr lang="zh-CN" altLang="en-US" sz="2000" dirty="0"/>
              <a:t>技术耦合强，不利于技术栈升级。</a:t>
            </a:r>
            <a:endParaRPr lang="en-US" altLang="zh-CN" sz="2000" dirty="0"/>
          </a:p>
          <a:p>
            <a:pPr marL="342900" indent="-342900">
              <a:lnSpc>
                <a:spcPct val="150000"/>
              </a:lnSpc>
              <a:buFont typeface="Arial" panose="020B0604020202020204" pitchFamily="34" charset="0"/>
              <a:buChar char="•"/>
            </a:pPr>
            <a:r>
              <a:rPr lang="zh-CN" altLang="en-US" sz="2000" b="1" dirty="0"/>
              <a:t>伸缩性问题</a:t>
            </a:r>
            <a:r>
              <a:rPr lang="zh-CN" altLang="en-US" sz="2000" dirty="0"/>
              <a:t>：单体系统所有代码在一起运行，不能按不同业务模块对内存、计算资源的不同需求进行扩容，容易造成资源的浪费。</a:t>
            </a:r>
            <a:endParaRPr lang="zh-CN" altLang="en-US" dirty="0"/>
          </a:p>
        </p:txBody>
      </p:sp>
      <p:sp>
        <p:nvSpPr>
          <p:cNvPr id="23" name="矩形 22"/>
          <p:cNvSpPr/>
          <p:nvPr/>
        </p:nvSpPr>
        <p:spPr>
          <a:xfrm>
            <a:off x="8783320" y="1263015"/>
            <a:ext cx="2997835" cy="18357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5" name="矩形 24"/>
          <p:cNvSpPr/>
          <p:nvPr/>
        </p:nvSpPr>
        <p:spPr>
          <a:xfrm>
            <a:off x="8995711" y="1597137"/>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商品模块</a:t>
            </a:r>
            <a:endParaRPr lang="zh-CN" altLang="en-US" dirty="0"/>
          </a:p>
        </p:txBody>
      </p:sp>
      <p:sp>
        <p:nvSpPr>
          <p:cNvPr id="92" name="矩形 91"/>
          <p:cNvSpPr/>
          <p:nvPr/>
        </p:nvSpPr>
        <p:spPr>
          <a:xfrm>
            <a:off x="9936615" y="1597137"/>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订单模块</a:t>
            </a:r>
            <a:endParaRPr lang="zh-CN" altLang="en-US" dirty="0"/>
          </a:p>
        </p:txBody>
      </p:sp>
      <p:sp>
        <p:nvSpPr>
          <p:cNvPr id="93" name="矩形 92"/>
          <p:cNvSpPr/>
          <p:nvPr/>
        </p:nvSpPr>
        <p:spPr>
          <a:xfrm>
            <a:off x="10811259" y="1597137"/>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用户模块</a:t>
            </a:r>
            <a:endParaRPr lang="zh-CN" altLang="en-US" dirty="0"/>
          </a:p>
        </p:txBody>
      </p:sp>
      <p:pic>
        <p:nvPicPr>
          <p:cNvPr id="94" name="Picture 2" descr="https://timgsa.baidu.com/timg?image&amp;quality=80&amp;size=b9999_10000&amp;sec=1589691217431&amp;di=e87d9928cd732e0e0a7f81fa26e1a74d&amp;imgtype=0&amp;src=http%3A%2F%2Fpic.51yuansu.com%2Fpic2%2Fcover%2F00%2F46%2F20%2F58156ab937f5c_61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15194" y="3903196"/>
            <a:ext cx="904094" cy="904094"/>
          </a:xfrm>
          <a:prstGeom prst="rect">
            <a:avLst/>
          </a:prstGeom>
          <a:noFill/>
          <a:extLst>
            <a:ext uri="{909E8E84-426E-40DD-AFC4-6F175D3DCCD1}">
              <a14:hiddenFill xmlns:a14="http://schemas.microsoft.com/office/drawing/2010/main">
                <a:solidFill>
                  <a:srgbClr val="FFFFFF"/>
                </a:solidFill>
              </a14:hiddenFill>
            </a:ext>
          </a:extLst>
        </p:spPr>
      </p:pic>
      <p:sp>
        <p:nvSpPr>
          <p:cNvPr id="26" name="右箭头 25"/>
          <p:cNvSpPr/>
          <p:nvPr/>
        </p:nvSpPr>
        <p:spPr>
          <a:xfrm rot="5400000">
            <a:off x="10061131" y="3318671"/>
            <a:ext cx="626693" cy="261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162801"/>
            <a:ext cx="11758863" cy="4247317"/>
          </a:xfrm>
          <a:prstGeom prst="rect">
            <a:avLst/>
          </a:prstGeom>
        </p:spPr>
        <p:txBody>
          <a:bodyPr wrap="square">
            <a:spAutoFit/>
          </a:bodyPr>
          <a:lstStyle/>
          <a:p>
            <a:pPr lvl="1">
              <a:lnSpc>
                <a:spcPct val="150000"/>
              </a:lnSpc>
            </a:pPr>
            <a:r>
              <a:rPr lang="zh-CN" altLang="en-US" sz="2000" b="1" dirty="0">
                <a:solidFill>
                  <a:srgbClr val="FF0000"/>
                </a:solidFill>
                <a:latin typeface="+mn-ea"/>
                <a:ea typeface="+mn-ea"/>
              </a:rPr>
              <a:t>服务集成</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b="1" dirty="0">
                <a:latin typeface="+mn-ea"/>
                <a:ea typeface="+mn-ea"/>
              </a:rPr>
              <a:t>接口集成</a:t>
            </a:r>
            <a:r>
              <a:rPr lang="zh-CN" altLang="en-US" sz="2000" dirty="0">
                <a:latin typeface="+mn-ea"/>
                <a:ea typeface="+mn-ea"/>
              </a:rPr>
              <a:t>，接口集成是服务之间集成的最常见手段，主要有</a:t>
            </a:r>
            <a:r>
              <a:rPr lang="en-US" altLang="zh-CN" sz="2000" b="1" dirty="0">
                <a:solidFill>
                  <a:srgbClr val="FF0000"/>
                </a:solidFill>
                <a:latin typeface="+mn-ea"/>
                <a:ea typeface="+mn-ea"/>
              </a:rPr>
              <a:t>RPC</a:t>
            </a:r>
            <a:r>
              <a:rPr lang="zh-CN" altLang="en-US" sz="2000" b="1" dirty="0">
                <a:solidFill>
                  <a:srgbClr val="FF0000"/>
                </a:solidFill>
                <a:latin typeface="+mn-ea"/>
                <a:ea typeface="+mn-ea"/>
              </a:rPr>
              <a:t>、</a:t>
            </a:r>
            <a:r>
              <a:rPr lang="en-US" altLang="zh-CN" sz="2000" b="1" dirty="0">
                <a:solidFill>
                  <a:srgbClr val="FF0000"/>
                </a:solidFill>
                <a:latin typeface="+mn-ea"/>
                <a:ea typeface="+mn-ea"/>
              </a:rPr>
              <a:t>REST</a:t>
            </a:r>
            <a:r>
              <a:rPr lang="zh-CN" altLang="en-US" sz="2000" b="1" dirty="0">
                <a:solidFill>
                  <a:srgbClr val="FF0000"/>
                </a:solidFill>
                <a:latin typeface="+mn-ea"/>
                <a:ea typeface="+mn-ea"/>
              </a:rPr>
              <a:t>、消息传递和服务总线</a:t>
            </a:r>
            <a:endParaRPr lang="en-US" altLang="zh-CN" sz="2000" b="1" dirty="0">
              <a:solidFill>
                <a:srgbClr val="FF0000"/>
              </a:solidFill>
              <a:latin typeface="+mn-ea"/>
              <a:ea typeface="+mn-ea"/>
            </a:endParaRPr>
          </a:p>
          <a:p>
            <a:pPr marL="800100" lvl="1" indent="-342900">
              <a:lnSpc>
                <a:spcPct val="150000"/>
              </a:lnSpc>
              <a:buFont typeface="Arial" panose="020B0604020202020204" pitchFamily="34" charset="0"/>
              <a:buChar char="•"/>
            </a:pPr>
            <a:r>
              <a:rPr lang="zh-CN" altLang="en-US" sz="2000" b="1" dirty="0">
                <a:latin typeface="+mn-ea"/>
                <a:ea typeface="+mn-ea"/>
              </a:rPr>
              <a:t>数据集成，</a:t>
            </a:r>
            <a:r>
              <a:rPr lang="zh-CN" altLang="en-US" sz="2000" dirty="0">
                <a:latin typeface="+mn-ea"/>
                <a:ea typeface="+mn-ea"/>
              </a:rPr>
              <a:t>数据集成可以用于微服务之间的交互，如共享数据库、数据复制、数据抽取等</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b="1" dirty="0">
                <a:latin typeface="+mn-ea"/>
                <a:ea typeface="+mn-ea"/>
              </a:rPr>
              <a:t>客户端集成</a:t>
            </a:r>
            <a:endParaRPr lang="en-US" altLang="zh-CN" sz="2000" b="1" dirty="0">
              <a:latin typeface="+mn-ea"/>
              <a:ea typeface="+mn-ea"/>
            </a:endParaRPr>
          </a:p>
          <a:p>
            <a:pPr marL="1257300" lvl="2" indent="-342900">
              <a:lnSpc>
                <a:spcPct val="150000"/>
              </a:lnSpc>
              <a:buFont typeface="Arial" panose="020B0604020202020204" pitchFamily="34" charset="0"/>
              <a:buChar char="•"/>
            </a:pPr>
            <a:r>
              <a:rPr lang="zh-CN" altLang="en-US" sz="2000" dirty="0">
                <a:latin typeface="+mn-ea"/>
                <a:ea typeface="+mn-ea"/>
              </a:rPr>
              <a:t>直接集成：在客户端分别调用不同微服务的接口，可以实现微服务的集成</a:t>
            </a:r>
            <a:endParaRPr lang="en-US" altLang="zh-CN" sz="2000" dirty="0">
              <a:latin typeface="+mn-ea"/>
              <a:ea typeface="+mn-ea"/>
            </a:endParaRPr>
          </a:p>
          <a:p>
            <a:pPr marL="1257300" lvl="2" indent="-342900">
              <a:lnSpc>
                <a:spcPct val="150000"/>
              </a:lnSpc>
              <a:buFont typeface="Arial" panose="020B0604020202020204" pitchFamily="34" charset="0"/>
              <a:buChar char="•"/>
            </a:pPr>
            <a:r>
              <a:rPr lang="en-US" altLang="zh-CN" sz="2000" b="1" dirty="0">
                <a:solidFill>
                  <a:srgbClr val="FF0000"/>
                </a:solidFill>
                <a:latin typeface="+mn-ea"/>
                <a:ea typeface="+mn-ea"/>
              </a:rPr>
              <a:t>API</a:t>
            </a:r>
            <a:r>
              <a:rPr lang="zh-CN" altLang="en-US" sz="2000" b="1" dirty="0">
                <a:solidFill>
                  <a:srgbClr val="FF0000"/>
                </a:solidFill>
                <a:latin typeface="+mn-ea"/>
                <a:ea typeface="+mn-ea"/>
              </a:rPr>
              <a:t>网关</a:t>
            </a:r>
            <a:r>
              <a:rPr lang="zh-CN" altLang="en-US" sz="2000" dirty="0">
                <a:latin typeface="+mn-ea"/>
                <a:ea typeface="+mn-ea"/>
              </a:rPr>
              <a:t>或</a:t>
            </a:r>
            <a:r>
              <a:rPr lang="en-US" altLang="zh-CN" sz="2000" b="1" dirty="0" err="1">
                <a:solidFill>
                  <a:srgbClr val="FF0000"/>
                </a:solidFill>
                <a:latin typeface="+mn-ea"/>
                <a:ea typeface="+mn-ea"/>
              </a:rPr>
              <a:t>BackEnd</a:t>
            </a:r>
            <a:r>
              <a:rPr lang="en-US" altLang="zh-CN" sz="2000" b="1" dirty="0">
                <a:solidFill>
                  <a:srgbClr val="FF0000"/>
                </a:solidFill>
                <a:latin typeface="+mn-ea"/>
                <a:ea typeface="+mn-ea"/>
              </a:rPr>
              <a:t> for </a:t>
            </a:r>
            <a:r>
              <a:rPr lang="en-US" altLang="zh-CN" sz="2000" b="1" dirty="0" err="1">
                <a:solidFill>
                  <a:srgbClr val="FF0000"/>
                </a:solidFill>
                <a:latin typeface="+mn-ea"/>
                <a:ea typeface="+mn-ea"/>
              </a:rPr>
              <a:t>FrontEnd</a:t>
            </a:r>
            <a:r>
              <a:rPr lang="zh-CN" altLang="en-US" sz="2000" dirty="0">
                <a:latin typeface="+mn-ea"/>
                <a:ea typeface="+mn-ea"/>
              </a:rPr>
              <a:t>（</a:t>
            </a:r>
            <a:r>
              <a:rPr lang="en-US" altLang="zh-CN" sz="2000" dirty="0">
                <a:latin typeface="+mn-ea"/>
                <a:ea typeface="+mn-ea"/>
              </a:rPr>
              <a:t>BFF</a:t>
            </a:r>
            <a:r>
              <a:rPr lang="zh-CN" altLang="en-US" sz="2000" dirty="0">
                <a:latin typeface="+mn-ea"/>
                <a:ea typeface="+mn-ea"/>
              </a:rPr>
              <a:t>，为前端服务的后端服务器）服务器：对各个微服务进行整合，不包含和业务相关的逻辑和实现，常用</a:t>
            </a:r>
            <a:r>
              <a:rPr lang="en-US" altLang="zh-CN" sz="2000" dirty="0">
                <a:latin typeface="+mn-ea"/>
                <a:ea typeface="+mn-ea"/>
              </a:rPr>
              <a:t>Node.js</a:t>
            </a:r>
            <a:r>
              <a:rPr lang="zh-CN" altLang="en-US" sz="2000" dirty="0">
                <a:latin typeface="+mn-ea"/>
                <a:ea typeface="+mn-ea"/>
              </a:rPr>
              <a:t>，</a:t>
            </a:r>
            <a:r>
              <a:rPr lang="en-US" altLang="zh-CN" sz="2000" dirty="0" err="1">
                <a:latin typeface="+mn-ea"/>
                <a:ea typeface="+mn-ea"/>
              </a:rPr>
              <a:t>webflux</a:t>
            </a:r>
            <a:r>
              <a:rPr lang="zh-CN" altLang="en-US" sz="2000" dirty="0">
                <a:latin typeface="+mn-ea"/>
                <a:ea typeface="+mn-ea"/>
              </a:rPr>
              <a:t>等响应式技术实现</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b="1" dirty="0">
                <a:latin typeface="+mn-ea"/>
                <a:ea typeface="+mn-ea"/>
              </a:rPr>
              <a:t>外部集成，</a:t>
            </a:r>
            <a:r>
              <a:rPr lang="zh-CN" altLang="en-US" sz="2000" dirty="0">
                <a:latin typeface="+mn-ea"/>
                <a:ea typeface="+mn-ea"/>
              </a:rPr>
              <a:t>集成外部第三方服务</a:t>
            </a:r>
            <a:endParaRPr lang="en-US" altLang="zh-CN" sz="2000" b="1" dirty="0">
              <a:latin typeface="+mn-ea"/>
              <a:ea typeface="+mn-ea"/>
            </a:endParaRPr>
          </a:p>
          <a:p>
            <a:pPr lvl="1">
              <a:lnSpc>
                <a:spcPct val="150000"/>
              </a:lnSpc>
            </a:pPr>
            <a:endParaRPr lang="en-US" altLang="zh-CN" sz="2000" b="1" dirty="0">
              <a:latin typeface="+mn-ea"/>
              <a:ea typeface="+mn-ea"/>
            </a:endParaRPr>
          </a:p>
        </p:txBody>
      </p:sp>
      <p:sp>
        <p:nvSpPr>
          <p:cNvPr id="5" name="圆角矩形 4"/>
          <p:cNvSpPr/>
          <p:nvPr/>
        </p:nvSpPr>
        <p:spPr>
          <a:xfrm>
            <a:off x="5871412" y="5421551"/>
            <a:ext cx="1828800" cy="7379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微服务</a:t>
            </a:r>
            <a:endParaRPr lang="zh-CN" altLang="en-US" dirty="0"/>
          </a:p>
        </p:txBody>
      </p:sp>
      <p:sp>
        <p:nvSpPr>
          <p:cNvPr id="10" name="圆角矩形 9"/>
          <p:cNvSpPr/>
          <p:nvPr/>
        </p:nvSpPr>
        <p:spPr>
          <a:xfrm>
            <a:off x="9097702" y="5421550"/>
            <a:ext cx="1828800" cy="73793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微服务</a:t>
            </a:r>
            <a:endParaRPr lang="zh-CN" altLang="en-US" dirty="0"/>
          </a:p>
        </p:txBody>
      </p:sp>
      <p:cxnSp>
        <p:nvCxnSpPr>
          <p:cNvPr id="7" name="直接箭头连接符 6"/>
          <p:cNvCxnSpPr>
            <a:endCxn id="10" idx="1"/>
          </p:cNvCxnSpPr>
          <p:nvPr/>
        </p:nvCxnSpPr>
        <p:spPr>
          <a:xfrm>
            <a:off x="7700212" y="5790518"/>
            <a:ext cx="1397490"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5" idx="0"/>
            <a:endCxn id="10" idx="0"/>
          </p:cNvCxnSpPr>
          <p:nvPr/>
        </p:nvCxnSpPr>
        <p:spPr>
          <a:xfrm rot="5400000" flipH="1" flipV="1">
            <a:off x="8398957" y="3808406"/>
            <a:ext cx="1" cy="3226290"/>
          </a:xfrm>
          <a:prstGeom prst="bentConnector3">
            <a:avLst>
              <a:gd name="adj1" fmla="val 22860100000"/>
            </a:avLst>
          </a:prstGeom>
          <a:ln w="28575">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3" name="肘形连接符 12"/>
          <p:cNvCxnSpPr>
            <a:stCxn id="5" idx="2"/>
            <a:endCxn id="10" idx="2"/>
          </p:cNvCxnSpPr>
          <p:nvPr/>
        </p:nvCxnSpPr>
        <p:spPr>
          <a:xfrm rot="5400000" flipH="1" flipV="1">
            <a:off x="8398956" y="4546343"/>
            <a:ext cx="1" cy="3226290"/>
          </a:xfrm>
          <a:prstGeom prst="bentConnector3">
            <a:avLst>
              <a:gd name="adj1" fmla="val -22860000000"/>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1"/>
          </p:cNvCxnSpPr>
          <p:nvPr/>
        </p:nvCxnSpPr>
        <p:spPr>
          <a:xfrm flipH="1" flipV="1">
            <a:off x="5261809" y="5790518"/>
            <a:ext cx="60960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0926502" y="5790518"/>
            <a:ext cx="591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491663" y="4666345"/>
            <a:ext cx="1338828" cy="369332"/>
          </a:xfrm>
          <a:prstGeom prst="rect">
            <a:avLst/>
          </a:prstGeom>
          <a:noFill/>
        </p:spPr>
        <p:txBody>
          <a:bodyPr wrap="none" rtlCol="0">
            <a:spAutoFit/>
          </a:bodyPr>
          <a:lstStyle/>
          <a:p>
            <a:r>
              <a:rPr lang="zh-CN" altLang="en-US" dirty="0"/>
              <a:t>客户端集成</a:t>
            </a:r>
            <a:endParaRPr lang="zh-CN" altLang="en-US" dirty="0"/>
          </a:p>
        </p:txBody>
      </p:sp>
      <p:sp>
        <p:nvSpPr>
          <p:cNvPr id="26" name="文本框 25"/>
          <p:cNvSpPr txBox="1"/>
          <p:nvPr/>
        </p:nvSpPr>
        <p:spPr>
          <a:xfrm>
            <a:off x="7695859" y="6167875"/>
            <a:ext cx="1107996" cy="369332"/>
          </a:xfrm>
          <a:prstGeom prst="rect">
            <a:avLst/>
          </a:prstGeom>
          <a:noFill/>
        </p:spPr>
        <p:txBody>
          <a:bodyPr wrap="none" rtlCol="0">
            <a:spAutoFit/>
          </a:bodyPr>
          <a:lstStyle/>
          <a:p>
            <a:r>
              <a:rPr lang="zh-CN" altLang="en-US" dirty="0"/>
              <a:t>数据集成</a:t>
            </a:r>
            <a:endParaRPr lang="zh-CN" altLang="en-US" dirty="0"/>
          </a:p>
        </p:txBody>
      </p:sp>
      <p:sp>
        <p:nvSpPr>
          <p:cNvPr id="27" name="文本框 26"/>
          <p:cNvSpPr txBox="1"/>
          <p:nvPr/>
        </p:nvSpPr>
        <p:spPr>
          <a:xfrm>
            <a:off x="7844958" y="5367132"/>
            <a:ext cx="1107996" cy="369332"/>
          </a:xfrm>
          <a:prstGeom prst="rect">
            <a:avLst/>
          </a:prstGeom>
          <a:noFill/>
        </p:spPr>
        <p:txBody>
          <a:bodyPr wrap="none" rtlCol="0">
            <a:spAutoFit/>
          </a:bodyPr>
          <a:lstStyle/>
          <a:p>
            <a:r>
              <a:rPr lang="zh-CN" altLang="en-US" dirty="0"/>
              <a:t>接口集成</a:t>
            </a:r>
            <a:endParaRPr lang="zh-CN" altLang="en-US" dirty="0"/>
          </a:p>
        </p:txBody>
      </p:sp>
      <p:sp>
        <p:nvSpPr>
          <p:cNvPr id="28" name="文本框 27"/>
          <p:cNvSpPr txBox="1"/>
          <p:nvPr/>
        </p:nvSpPr>
        <p:spPr>
          <a:xfrm>
            <a:off x="4594245" y="5275766"/>
            <a:ext cx="1107996" cy="369332"/>
          </a:xfrm>
          <a:prstGeom prst="rect">
            <a:avLst/>
          </a:prstGeom>
          <a:noFill/>
        </p:spPr>
        <p:txBody>
          <a:bodyPr wrap="none" rtlCol="0">
            <a:spAutoFit/>
          </a:bodyPr>
          <a:lstStyle/>
          <a:p>
            <a:r>
              <a:rPr lang="zh-CN" altLang="en-US" dirty="0"/>
              <a:t>外部集成</a:t>
            </a:r>
            <a:endParaRPr lang="zh-CN" altLang="en-US" dirty="0"/>
          </a:p>
        </p:txBody>
      </p:sp>
      <p:sp>
        <p:nvSpPr>
          <p:cNvPr id="29" name="文本框 28"/>
          <p:cNvSpPr txBox="1"/>
          <p:nvPr/>
        </p:nvSpPr>
        <p:spPr>
          <a:xfrm>
            <a:off x="11003518" y="5293091"/>
            <a:ext cx="1107996" cy="369332"/>
          </a:xfrm>
          <a:prstGeom prst="rect">
            <a:avLst/>
          </a:prstGeom>
          <a:noFill/>
        </p:spPr>
        <p:txBody>
          <a:bodyPr wrap="none" rtlCol="0">
            <a:spAutoFit/>
          </a:bodyPr>
          <a:lstStyle/>
          <a:p>
            <a:r>
              <a:rPr lang="zh-CN" altLang="en-US" dirty="0"/>
              <a:t>外部集成</a:t>
            </a:r>
            <a:endParaRPr lang="zh-CN" altLang="en-US" dirty="0"/>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050" name="Picture 2" descr="https://camo.githubusercontent.com/b22f19a93ea7072dc7498b81cd069dd11d1fe048/68747470733a2f2f7777772e6e67696e782e636f6d2f77702d636f6e74656e742f75706c6f6164732f323031352f30362f416d617a6f6e6170702e706e6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236171"/>
            <a:ext cx="609600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6322423" y="1066989"/>
            <a:ext cx="4781006" cy="5722150"/>
          </a:xfrm>
          <a:prstGeom prst="rect">
            <a:avLst/>
          </a:prstGeom>
        </p:spPr>
      </p:pic>
      <p:sp>
        <p:nvSpPr>
          <p:cNvPr id="12" name="文本框 11"/>
          <p:cNvSpPr txBox="1"/>
          <p:nvPr/>
        </p:nvSpPr>
        <p:spPr>
          <a:xfrm>
            <a:off x="413794" y="4541691"/>
            <a:ext cx="5109091" cy="1117742"/>
          </a:xfrm>
          <a:prstGeom prst="rect">
            <a:avLst/>
          </a:prstGeom>
          <a:noFill/>
        </p:spPr>
        <p:txBody>
          <a:bodyPr wrap="none" rtlCol="0">
            <a:spAutoFit/>
          </a:bodyPr>
          <a:lstStyle/>
          <a:p>
            <a:pPr>
              <a:lnSpc>
                <a:spcPct val="200000"/>
              </a:lnSpc>
            </a:pPr>
            <a:r>
              <a:rPr lang="zh-CN" altLang="en-US" dirty="0"/>
              <a:t>一个页面展示的信息来自于多个微服务</a:t>
            </a:r>
            <a:endParaRPr lang="en-US" altLang="zh-CN" dirty="0"/>
          </a:p>
          <a:p>
            <a:pPr>
              <a:lnSpc>
                <a:spcPct val="200000"/>
              </a:lnSpc>
            </a:pPr>
            <a:r>
              <a:rPr lang="zh-CN" altLang="en-US" dirty="0"/>
              <a:t>是使用一个</a:t>
            </a:r>
            <a:r>
              <a:rPr lang="en-US" altLang="zh-CN" dirty="0"/>
              <a:t>REST</a:t>
            </a:r>
            <a:r>
              <a:rPr lang="zh-CN" altLang="en-US" dirty="0"/>
              <a:t>请求还是使用多个</a:t>
            </a:r>
            <a:r>
              <a:rPr lang="en-US" altLang="zh-CN" dirty="0"/>
              <a:t>REST</a:t>
            </a:r>
            <a:r>
              <a:rPr lang="zh-CN" altLang="en-US" dirty="0"/>
              <a:t>请求？</a:t>
            </a:r>
            <a:endParaRPr lang="zh-CN" altLang="en-US" dirty="0"/>
          </a:p>
        </p:txBody>
      </p:sp>
      <p:sp>
        <p:nvSpPr>
          <p:cNvPr id="2" name="关于我们"/>
          <p:cNvSpPr/>
          <p:nvPr/>
        </p:nvSpPr>
        <p:spPr>
          <a:xfrm>
            <a:off x="142875" y="446088"/>
            <a:ext cx="6457950" cy="521970"/>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050" name="Picture 2" descr="https://camo.githubusercontent.com/b22f19a93ea7072dc7498b81cd069dd11d1fe048/68747470733a2f2f7777772e6e67696e782e636f6d2f77702d636f6e74656e742f75706c6f6164732f323031352f30362f416d617a6f6e6170702e706e6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236171"/>
            <a:ext cx="6096000" cy="284797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13794" y="4541691"/>
            <a:ext cx="5109091" cy="1117742"/>
          </a:xfrm>
          <a:prstGeom prst="rect">
            <a:avLst/>
          </a:prstGeom>
          <a:noFill/>
        </p:spPr>
        <p:txBody>
          <a:bodyPr wrap="none" rtlCol="0">
            <a:spAutoFit/>
          </a:bodyPr>
          <a:lstStyle/>
          <a:p>
            <a:pPr>
              <a:lnSpc>
                <a:spcPct val="200000"/>
              </a:lnSpc>
            </a:pPr>
            <a:r>
              <a:rPr lang="zh-CN" altLang="en-US" dirty="0"/>
              <a:t>一个页面展示的信息来自于多个微服务</a:t>
            </a:r>
            <a:endParaRPr lang="en-US" altLang="zh-CN" dirty="0"/>
          </a:p>
          <a:p>
            <a:pPr>
              <a:lnSpc>
                <a:spcPct val="200000"/>
              </a:lnSpc>
            </a:pPr>
            <a:r>
              <a:rPr lang="zh-CN" altLang="en-US" dirty="0"/>
              <a:t>是使用一个</a:t>
            </a:r>
            <a:r>
              <a:rPr lang="en-US" altLang="zh-CN" dirty="0"/>
              <a:t>REST</a:t>
            </a:r>
            <a:r>
              <a:rPr lang="zh-CN" altLang="en-US" dirty="0"/>
              <a:t>请求还是使用多个</a:t>
            </a:r>
            <a:r>
              <a:rPr lang="en-US" altLang="zh-CN" dirty="0"/>
              <a:t>REST</a:t>
            </a:r>
            <a:r>
              <a:rPr lang="zh-CN" altLang="en-US" dirty="0"/>
              <a:t>请求？</a:t>
            </a:r>
            <a:endParaRPr lang="zh-CN" altLang="en-US" dirty="0"/>
          </a:p>
        </p:txBody>
      </p:sp>
      <p:pic>
        <p:nvPicPr>
          <p:cNvPr id="3074" name="Picture 2" descr="https://camo.githubusercontent.com/206e75c8bab725491cae52c17d60ad9079617e20/68747470733a2f2f7777772e6e67696e782e636f6d2f77702d636f6e74656e742f75706c6f6164732f323031352f30362f47726170682d303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4228" y="1236171"/>
            <a:ext cx="5394959" cy="535037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8158429" y="6401878"/>
            <a:ext cx="1018227" cy="369332"/>
          </a:xfrm>
          <a:prstGeom prst="rect">
            <a:avLst/>
          </a:prstGeom>
          <a:noFill/>
        </p:spPr>
        <p:txBody>
          <a:bodyPr wrap="none" rtlCol="0">
            <a:spAutoFit/>
          </a:bodyPr>
          <a:lstStyle/>
          <a:p>
            <a:r>
              <a:rPr lang="en-US" altLang="zh-CN" dirty="0">
                <a:solidFill>
                  <a:srgbClr val="FF0000"/>
                </a:solidFill>
              </a:rPr>
              <a:t>API</a:t>
            </a:r>
            <a:r>
              <a:rPr lang="zh-CN" altLang="en-US" dirty="0">
                <a:solidFill>
                  <a:srgbClr val="FF0000"/>
                </a:solidFill>
              </a:rPr>
              <a:t>网关</a:t>
            </a:r>
            <a:endParaRPr lang="zh-CN" altLang="en-US" dirty="0">
              <a:solidFill>
                <a:srgbClr val="FF0000"/>
              </a:solidFill>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1528354" y="1856339"/>
            <a:ext cx="8299569" cy="4734396"/>
          </a:xfrm>
          <a:prstGeom prst="rect">
            <a:avLst/>
          </a:prstGeom>
        </p:spPr>
      </p:pic>
      <p:sp>
        <p:nvSpPr>
          <p:cNvPr id="4" name="文本框 3"/>
          <p:cNvSpPr txBox="1"/>
          <p:nvPr/>
        </p:nvSpPr>
        <p:spPr>
          <a:xfrm>
            <a:off x="561703" y="1361589"/>
            <a:ext cx="2473626" cy="369332"/>
          </a:xfrm>
          <a:prstGeom prst="rect">
            <a:avLst/>
          </a:prstGeom>
          <a:noFill/>
        </p:spPr>
        <p:txBody>
          <a:bodyPr wrap="none" rtlCol="0">
            <a:spAutoFit/>
          </a:bodyPr>
          <a:lstStyle/>
          <a:p>
            <a:r>
              <a:rPr lang="en-US" altLang="zh-CN" b="1" dirty="0" err="1">
                <a:solidFill>
                  <a:srgbClr val="FF0000"/>
                </a:solidFill>
                <a:latin typeface="+mn-ea"/>
              </a:rPr>
              <a:t>B</a:t>
            </a:r>
            <a:r>
              <a:rPr lang="en-US" altLang="zh-CN" b="1" dirty="0" err="1">
                <a:latin typeface="+mn-ea"/>
              </a:rPr>
              <a:t>ackEnd</a:t>
            </a:r>
            <a:r>
              <a:rPr lang="en-US" altLang="zh-CN" b="1" dirty="0">
                <a:latin typeface="+mn-ea"/>
              </a:rPr>
              <a:t> </a:t>
            </a:r>
            <a:r>
              <a:rPr lang="en-US" altLang="zh-CN" b="1" dirty="0">
                <a:solidFill>
                  <a:srgbClr val="FF0000"/>
                </a:solidFill>
                <a:latin typeface="+mn-ea"/>
              </a:rPr>
              <a:t>F</a:t>
            </a:r>
            <a:r>
              <a:rPr lang="en-US" altLang="zh-CN" b="1" dirty="0">
                <a:latin typeface="+mn-ea"/>
              </a:rPr>
              <a:t>or </a:t>
            </a:r>
            <a:r>
              <a:rPr lang="en-US" altLang="zh-CN" b="1" dirty="0" err="1">
                <a:solidFill>
                  <a:srgbClr val="FF0000"/>
                </a:solidFill>
                <a:latin typeface="+mn-ea"/>
              </a:rPr>
              <a:t>F</a:t>
            </a:r>
            <a:r>
              <a:rPr lang="en-US" altLang="zh-CN" b="1" dirty="0" err="1">
                <a:latin typeface="+mn-ea"/>
              </a:rPr>
              <a:t>rontEnd</a:t>
            </a:r>
            <a:endParaRPr lang="zh-CN" altLang="en-US" dirty="0"/>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6148" name="Picture 4" descr="A microservices-based taxi-hailing app can use a variety of communication methods: notification, request-response, publish-subscrib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082" y="1077913"/>
            <a:ext cx="10287835" cy="6118449"/>
          </a:xfrm>
          <a:prstGeom prst="rect">
            <a:avLst/>
          </a:prstGeom>
          <a:noFill/>
          <a:extLst>
            <a:ext uri="{909E8E84-426E-40DD-AFC4-6F175D3DCCD1}">
              <a14:hiddenFill xmlns:a14="http://schemas.microsoft.com/office/drawing/2010/main">
                <a:solidFill>
                  <a:srgbClr val="FFFFFF"/>
                </a:solidFill>
              </a14:hiddenFill>
            </a:ext>
          </a:extLst>
        </p:spPr>
      </p:pic>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400657"/>
          </a:xfrm>
          <a:prstGeom prst="rect">
            <a:avLst/>
          </a:prstGeom>
        </p:spPr>
        <p:txBody>
          <a:bodyPr wrap="square">
            <a:spAutoFit/>
          </a:bodyPr>
          <a:lstStyle/>
          <a:p>
            <a:pPr lvl="1">
              <a:lnSpc>
                <a:spcPct val="150000"/>
              </a:lnSpc>
            </a:pPr>
            <a:r>
              <a:rPr lang="zh-CN" altLang="en-US" sz="2000" b="1" dirty="0">
                <a:latin typeface="+mn-ea"/>
                <a:ea typeface="+mn-ea"/>
              </a:rPr>
              <a:t>微服务架构的</a:t>
            </a:r>
            <a:r>
              <a:rPr lang="zh-CN" altLang="en-US" sz="2000" b="1" dirty="0">
                <a:solidFill>
                  <a:srgbClr val="FF0000"/>
                </a:solidFill>
                <a:latin typeface="+mn-ea"/>
                <a:ea typeface="+mn-ea"/>
              </a:rPr>
              <a:t>基础组件</a:t>
            </a:r>
            <a:endParaRPr lang="en-US" altLang="zh-CN" sz="2000" b="1" dirty="0">
              <a:latin typeface="+mn-ea"/>
              <a:ea typeface="+mn-ea"/>
            </a:endParaRPr>
          </a:p>
          <a:p>
            <a:pPr lvl="1">
              <a:lnSpc>
                <a:spcPct val="150000"/>
              </a:lnSpc>
            </a:pPr>
            <a:r>
              <a:rPr lang="zh-CN" altLang="en-US" sz="2000" dirty="0">
                <a:latin typeface="+mn-ea"/>
                <a:ea typeface="+mn-ea"/>
              </a:rPr>
              <a:t>微服务数量众多且相互之间存在复杂的依赖关系，为了使微服务架构能高效、稳定正确运行，可以提炼出一些基础组件</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lvl="1">
              <a:lnSpc>
                <a:spcPct val="150000"/>
              </a:lnSpc>
            </a:pPr>
            <a:endParaRPr lang="en-US" altLang="zh-CN" sz="2000" b="1" dirty="0">
              <a:latin typeface="+mn-ea"/>
              <a:ea typeface="+mn-ea"/>
            </a:endParaRPr>
          </a:p>
        </p:txBody>
      </p:sp>
      <p:pic>
        <p:nvPicPr>
          <p:cNvPr id="4100" name="Picture 4" descr="https://camo.githubusercontent.com/7f502b84aec80b704745db9178c29e2604a91277/68747470733a2f2f63646e2d312e77702e6e67696e782e636f6d2f77702d636f6e74656e742f75706c6f6164732f323031362f30342f52696368617264736f6e2d6d6963726f73657276696365732d70617274342d335f7365727665722d736964652d7061747465726e2e706e67"/>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1676" y="2263057"/>
            <a:ext cx="7119257" cy="4386965"/>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809936"/>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服务注册与发现</a:t>
            </a:r>
            <a:r>
              <a:rPr lang="zh-CN" altLang="en-US" sz="2000" dirty="0">
                <a:latin typeface="+mn-ea"/>
                <a:ea typeface="+mn-ea"/>
              </a:rPr>
              <a:t>：在服务调用时，如何找到彼此？</a:t>
            </a:r>
            <a:endParaRPr lang="en-US" altLang="zh-CN" sz="2000" dirty="0">
              <a:latin typeface="+mn-ea"/>
              <a:ea typeface="+mn-ea"/>
            </a:endParaRPr>
          </a:p>
          <a:p>
            <a:pPr lvl="1">
              <a:lnSpc>
                <a:spcPct val="150000"/>
              </a:lnSpc>
            </a:pPr>
            <a:r>
              <a:rPr lang="zh-CN" altLang="en-US" sz="2000" dirty="0">
                <a:latin typeface="+mn-ea"/>
                <a:ea typeface="+mn-ea"/>
              </a:rPr>
              <a:t>     需要一个独立的组件来管理服务实例，当服务实例创建时在该组件上进行注册，当有调用需求时，该组件可以告知调用方它需要的服务在哪儿，如</a:t>
            </a:r>
            <a:r>
              <a:rPr lang="en-US" altLang="zh-CN" sz="2000" dirty="0">
                <a:latin typeface="+mn-ea"/>
                <a:ea typeface="+mn-ea"/>
              </a:rPr>
              <a:t>Spring Cloud</a:t>
            </a:r>
            <a:r>
              <a:rPr lang="zh-CN" altLang="en-US" sz="2000" dirty="0">
                <a:latin typeface="+mn-ea"/>
                <a:ea typeface="+mn-ea"/>
              </a:rPr>
              <a:t>中的</a:t>
            </a:r>
            <a:r>
              <a:rPr lang="en-US" altLang="zh-CN" sz="2000" dirty="0">
                <a:latin typeface="+mn-ea"/>
                <a:ea typeface="+mn-ea"/>
              </a:rPr>
              <a:t>Eureka</a:t>
            </a:r>
            <a:r>
              <a:rPr lang="zh-CN" altLang="en-US" sz="2000" dirty="0">
                <a:latin typeface="+mn-ea"/>
                <a:ea typeface="+mn-ea"/>
              </a:rPr>
              <a:t>、</a:t>
            </a:r>
            <a:r>
              <a:rPr lang="en-US" altLang="zh-CN" sz="2000" dirty="0">
                <a:latin typeface="+mn-ea"/>
                <a:ea typeface="+mn-ea"/>
              </a:rPr>
              <a:t>Alibaba</a:t>
            </a:r>
            <a:r>
              <a:rPr lang="zh-CN" altLang="en-US" sz="2000" dirty="0">
                <a:latin typeface="+mn-ea"/>
                <a:ea typeface="+mn-ea"/>
              </a:rPr>
              <a:t>的</a:t>
            </a:r>
            <a:r>
              <a:rPr lang="en-US" altLang="zh-CN" sz="2000" dirty="0" err="1">
                <a:latin typeface="+mn-ea"/>
                <a:ea typeface="+mn-ea"/>
              </a:rPr>
              <a:t>Nacos</a:t>
            </a:r>
            <a:r>
              <a:rPr lang="zh-CN" altLang="en-US" sz="2000" dirty="0">
                <a:latin typeface="+mn-ea"/>
                <a:ea typeface="+mn-ea"/>
              </a:rPr>
              <a:t> </a:t>
            </a:r>
            <a:r>
              <a:rPr lang="en-US" altLang="zh-CN" sz="2000" dirty="0">
                <a:latin typeface="+mn-ea"/>
                <a:ea typeface="+mn-ea"/>
              </a:rPr>
              <a:t>Service</a:t>
            </a:r>
            <a:r>
              <a:rPr lang="zh-CN" altLang="en-US" sz="2000" dirty="0">
                <a:latin typeface="+mn-ea"/>
                <a:ea typeface="+mn-ea"/>
              </a:rPr>
              <a:t> </a:t>
            </a:r>
            <a:r>
              <a:rPr lang="en-US" altLang="zh-CN" sz="2000" dirty="0">
                <a:latin typeface="+mn-ea"/>
                <a:ea typeface="+mn-ea"/>
              </a:rPr>
              <a:t>Discovery</a:t>
            </a:r>
            <a:r>
              <a:rPr lang="zh-CN" altLang="en-US" sz="2000" dirty="0">
                <a:latin typeface="+mn-ea"/>
                <a:ea typeface="+mn-ea"/>
              </a:rPr>
              <a:t>等</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lvl="1">
              <a:lnSpc>
                <a:spcPct val="150000"/>
              </a:lnSpc>
            </a:pPr>
            <a:endParaRPr lang="en-US" altLang="zh-CN" sz="2000" b="1" dirty="0">
              <a:latin typeface="+mn-ea"/>
              <a:ea typeface="+mn-ea"/>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1"/>
          <a:stretch>
            <a:fillRect/>
          </a:stretch>
        </p:blipFill>
        <p:spPr>
          <a:xfrm>
            <a:off x="389255" y="3345815"/>
            <a:ext cx="8500110" cy="2810510"/>
          </a:xfrm>
          <a:prstGeom prst="rect">
            <a:avLst/>
          </a:prstGeom>
        </p:spPr>
      </p:pic>
      <p:pic>
        <p:nvPicPr>
          <p:cNvPr id="5" name="图片 4"/>
          <p:cNvPicPr>
            <a:picLocks noChangeAspect="1"/>
          </p:cNvPicPr>
          <p:nvPr/>
        </p:nvPicPr>
        <p:blipFill>
          <a:blip r:embed="rId2"/>
          <a:stretch>
            <a:fillRect/>
          </a:stretch>
        </p:blipFill>
        <p:spPr>
          <a:xfrm>
            <a:off x="5005705" y="3213100"/>
            <a:ext cx="6143625" cy="3076575"/>
          </a:xfrm>
          <a:prstGeom prst="rect">
            <a:avLst/>
          </a:prstGeom>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142494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负载均衡与路由网关</a:t>
            </a:r>
            <a:r>
              <a:rPr lang="zh-CN" altLang="en-US" sz="2000" dirty="0">
                <a:latin typeface="+mn-ea"/>
                <a:ea typeface="+mn-ea"/>
              </a:rPr>
              <a:t>：请求到来时，确定有哪一个节点进行请求响应就是服务路由问题，网关还具备访问控制、日志记录、服务适配、请求管理等功能</a:t>
            </a:r>
            <a:endParaRPr lang="en-US" altLang="zh-CN" sz="2000" dirty="0">
              <a:latin typeface="+mn-ea"/>
              <a:ea typeface="+mn-ea"/>
            </a:endParaRPr>
          </a:p>
          <a:p>
            <a:pPr lvl="1">
              <a:lnSpc>
                <a:spcPct val="150000"/>
              </a:lnSpc>
            </a:pPr>
            <a:endParaRPr lang="en-US" altLang="zh-CN" sz="2000" b="1" dirty="0">
              <a:latin typeface="+mn-ea"/>
              <a:ea typeface="+mn-ea"/>
            </a:endParaRPr>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1"/>
          <a:stretch>
            <a:fillRect/>
          </a:stretch>
        </p:blipFill>
        <p:spPr>
          <a:xfrm>
            <a:off x="1001395" y="2486660"/>
            <a:ext cx="9893935" cy="3657600"/>
          </a:xfrm>
          <a:prstGeom prst="rect">
            <a:avLst/>
          </a:prstGeom>
        </p:spPr>
      </p:pic>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850900" y="4495800"/>
            <a:ext cx="8763635" cy="23622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84297"/>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86766"/>
            <a:ext cx="11662611" cy="553085"/>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smtClean="0">
                <a:solidFill>
                  <a:srgbClr val="FF0000"/>
                </a:solidFill>
                <a:latin typeface="+mn-ea"/>
                <a:sym typeface="+mn-ea"/>
              </a:rPr>
              <a:t>服务调用</a:t>
            </a:r>
            <a:r>
              <a:rPr lang="zh-CN" altLang="en-US" sz="2000" b="1" dirty="0">
                <a:solidFill>
                  <a:srgbClr val="FF0000"/>
                </a:solidFill>
                <a:latin typeface="+mn-ea"/>
                <a:ea typeface="+mn-ea"/>
              </a:rPr>
              <a:t>接口框架</a:t>
            </a:r>
            <a:r>
              <a:rPr lang="zh-CN" altLang="en-US" sz="2000" dirty="0">
                <a:latin typeface="+mn-ea"/>
                <a:ea typeface="+mn-ea"/>
              </a:rPr>
              <a:t>：</a:t>
            </a:r>
            <a:r>
              <a:rPr lang="en-US" altLang="zh-CN" sz="2000" dirty="0" err="1">
                <a:latin typeface="+mn-ea"/>
                <a:ea typeface="+mn-ea"/>
              </a:rPr>
              <a:t>OpenFeign</a:t>
            </a:r>
            <a:r>
              <a:rPr lang="zh-CN" altLang="en-US" sz="2000" dirty="0">
                <a:latin typeface="+mn-ea"/>
                <a:ea typeface="+mn-ea"/>
              </a:rPr>
              <a:t>声明式</a:t>
            </a:r>
            <a:r>
              <a:rPr lang="en-US" altLang="zh-CN" sz="2000" dirty="0">
                <a:latin typeface="+mn-ea"/>
                <a:ea typeface="+mn-ea"/>
              </a:rPr>
              <a:t>REST</a:t>
            </a:r>
            <a:r>
              <a:rPr lang="zh-CN" altLang="en-US" sz="2000" dirty="0">
                <a:latin typeface="+mn-ea"/>
                <a:ea typeface="+mn-ea"/>
              </a:rPr>
              <a:t>调用，</a:t>
            </a:r>
            <a:r>
              <a:rPr lang="en-US" altLang="zh-CN" sz="2000" dirty="0">
                <a:latin typeface="+mn-ea"/>
                <a:ea typeface="+mn-ea"/>
              </a:rPr>
              <a:t>Dubbo</a:t>
            </a:r>
            <a:r>
              <a:rPr lang="zh-CN" altLang="en-US" sz="2000" dirty="0">
                <a:latin typeface="+mn-ea"/>
                <a:ea typeface="+mn-ea"/>
              </a:rPr>
              <a:t> </a:t>
            </a:r>
            <a:r>
              <a:rPr lang="en-US" altLang="zh-CN" sz="2000" dirty="0">
                <a:latin typeface="+mn-ea"/>
                <a:ea typeface="+mn-ea"/>
              </a:rPr>
              <a:t>RPC</a:t>
            </a:r>
            <a:r>
              <a:rPr lang="zh-CN" altLang="en-US" sz="2000" dirty="0">
                <a:latin typeface="+mn-ea"/>
                <a:ea typeface="+mn-ea"/>
              </a:rPr>
              <a:t>等</a:t>
            </a:r>
            <a:endParaRPr lang="en-US" altLang="zh-CN" sz="2000" b="1" dirty="0">
              <a:latin typeface="+mn-ea"/>
              <a:ea typeface="+mn-ea"/>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pic>
        <p:nvPicPr>
          <p:cNvPr id="5" name="图片 4"/>
          <p:cNvPicPr>
            <a:picLocks noChangeAspect="1"/>
          </p:cNvPicPr>
          <p:nvPr/>
        </p:nvPicPr>
        <p:blipFill>
          <a:blip r:embed="rId2"/>
          <a:stretch>
            <a:fillRect/>
          </a:stretch>
        </p:blipFill>
        <p:spPr>
          <a:xfrm>
            <a:off x="850900" y="1839595"/>
            <a:ext cx="9652635" cy="3162300"/>
          </a:xfrm>
          <a:prstGeom prst="rect">
            <a:avLst/>
          </a:prstGeom>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77307"/>
            <a:ext cx="11662611" cy="963277"/>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服务容错（保护）</a:t>
            </a:r>
            <a:r>
              <a:rPr lang="zh-CN" altLang="en-US" sz="2000" dirty="0">
                <a:latin typeface="+mn-ea"/>
                <a:ea typeface="+mn-ea"/>
              </a:rPr>
              <a:t>：断路器，</a:t>
            </a:r>
            <a:r>
              <a:rPr lang="zh-CN" altLang="en-US" sz="2000" dirty="0">
                <a:latin typeface="+mn-ea"/>
              </a:rPr>
              <a:t>服务降级和限速</a:t>
            </a:r>
            <a:r>
              <a:rPr lang="zh-CN" altLang="en-US" sz="2000" dirty="0">
                <a:latin typeface="+mn-ea"/>
                <a:ea typeface="+mn-ea"/>
              </a:rPr>
              <a:t>，微服务的自我保护能力，如</a:t>
            </a:r>
            <a:r>
              <a:rPr lang="en-US" altLang="zh-CN" sz="2000" dirty="0">
                <a:latin typeface="+mn-ea"/>
                <a:ea typeface="+mn-ea"/>
              </a:rPr>
              <a:t>Spring</a:t>
            </a:r>
            <a:r>
              <a:rPr lang="zh-CN" altLang="en-US" sz="2000" dirty="0">
                <a:latin typeface="+mn-ea"/>
                <a:ea typeface="+mn-ea"/>
              </a:rPr>
              <a:t> </a:t>
            </a:r>
            <a:r>
              <a:rPr lang="en-US" altLang="zh-CN" sz="2000" dirty="0">
                <a:latin typeface="+mn-ea"/>
                <a:ea typeface="+mn-ea"/>
              </a:rPr>
              <a:t>Cloud</a:t>
            </a:r>
            <a:r>
              <a:rPr lang="zh-CN" altLang="en-US" sz="2000" dirty="0">
                <a:latin typeface="+mn-ea"/>
                <a:ea typeface="+mn-ea"/>
              </a:rPr>
              <a:t>中的</a:t>
            </a:r>
            <a:r>
              <a:rPr lang="en-US" altLang="zh-CN" sz="2000" dirty="0" err="1">
                <a:latin typeface="+mn-ea"/>
                <a:ea typeface="+mn-ea"/>
              </a:rPr>
              <a:t>Hystrix</a:t>
            </a:r>
            <a:r>
              <a:rPr lang="zh-CN" altLang="en-US" sz="2000" dirty="0">
                <a:latin typeface="+mn-ea"/>
                <a:ea typeface="+mn-ea"/>
              </a:rPr>
              <a:t>、</a:t>
            </a:r>
            <a:r>
              <a:rPr lang="en-US" altLang="zh-CN" sz="2000" dirty="0">
                <a:latin typeface="+mn-ea"/>
                <a:ea typeface="+mn-ea"/>
              </a:rPr>
              <a:t>Resillience4J</a:t>
            </a:r>
            <a:r>
              <a:rPr lang="zh-CN" altLang="en-US" sz="2000" dirty="0">
                <a:latin typeface="+mn-ea"/>
                <a:ea typeface="+mn-ea"/>
              </a:rPr>
              <a:t>、</a:t>
            </a:r>
            <a:r>
              <a:rPr lang="en-US" altLang="zh-CN" sz="2000" dirty="0">
                <a:latin typeface="+mn-ea"/>
                <a:ea typeface="+mn-ea"/>
              </a:rPr>
              <a:t>Spring</a:t>
            </a:r>
            <a:r>
              <a:rPr lang="zh-CN" altLang="en-US" sz="2000" dirty="0">
                <a:latin typeface="+mn-ea"/>
                <a:ea typeface="+mn-ea"/>
              </a:rPr>
              <a:t> </a:t>
            </a:r>
            <a:r>
              <a:rPr lang="en-US" altLang="zh-CN" sz="2000" dirty="0">
                <a:latin typeface="+mn-ea"/>
                <a:ea typeface="+mn-ea"/>
              </a:rPr>
              <a:t>Cloud</a:t>
            </a:r>
            <a:r>
              <a:rPr lang="zh-CN" altLang="en-US" sz="2000" dirty="0">
                <a:latin typeface="+mn-ea"/>
                <a:ea typeface="+mn-ea"/>
              </a:rPr>
              <a:t> </a:t>
            </a:r>
            <a:r>
              <a:rPr lang="en-US" altLang="zh-CN" sz="2000" dirty="0">
                <a:latin typeface="+mn-ea"/>
                <a:ea typeface="+mn-ea"/>
              </a:rPr>
              <a:t>Alibaba</a:t>
            </a:r>
            <a:r>
              <a:rPr lang="zh-CN" altLang="en-US" sz="2000" dirty="0">
                <a:latin typeface="+mn-ea"/>
                <a:ea typeface="+mn-ea"/>
              </a:rPr>
              <a:t>中的</a:t>
            </a:r>
            <a:r>
              <a:rPr lang="en-US" altLang="zh-CN" sz="2000" dirty="0">
                <a:latin typeface="+mn-ea"/>
                <a:ea typeface="+mn-ea"/>
              </a:rPr>
              <a:t>Sentinel</a:t>
            </a:r>
            <a:endParaRPr lang="en-US" altLang="zh-CN" sz="2000" b="1" dirty="0">
              <a:latin typeface="+mn-ea"/>
              <a:ea typeface="+mn-ea"/>
            </a:endParaRPr>
          </a:p>
        </p:txBody>
      </p:sp>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pic>
        <p:nvPicPr>
          <p:cNvPr id="5" name="图片 4"/>
          <p:cNvPicPr>
            <a:picLocks noChangeAspect="1"/>
          </p:cNvPicPr>
          <p:nvPr/>
        </p:nvPicPr>
        <p:blipFill>
          <a:blip r:embed="rId1"/>
          <a:stretch>
            <a:fillRect/>
          </a:stretch>
        </p:blipFill>
        <p:spPr>
          <a:xfrm>
            <a:off x="1504315" y="2240280"/>
            <a:ext cx="9182735" cy="2044700"/>
          </a:xfrm>
          <a:prstGeom prst="rect">
            <a:avLst/>
          </a:prstGeom>
        </p:spPr>
      </p:pic>
      <p:pic>
        <p:nvPicPr>
          <p:cNvPr id="6" name="图片 5"/>
          <p:cNvPicPr>
            <a:picLocks noChangeAspect="1"/>
          </p:cNvPicPr>
          <p:nvPr/>
        </p:nvPicPr>
        <p:blipFill>
          <a:blip r:embed="rId2"/>
          <a:stretch>
            <a:fillRect/>
          </a:stretch>
        </p:blipFill>
        <p:spPr>
          <a:xfrm>
            <a:off x="1597025" y="4541520"/>
            <a:ext cx="5003800" cy="1778000"/>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51754"/>
            <a:ext cx="5000878" cy="2400657"/>
          </a:xfrm>
          <a:prstGeom prst="rect">
            <a:avLst/>
          </a:prstGeom>
        </p:spPr>
        <p:txBody>
          <a:bodyPr wrap="square">
            <a:spAutoFit/>
          </a:bodyPr>
          <a:lstStyle/>
          <a:p>
            <a:pPr lvl="1">
              <a:lnSpc>
                <a:spcPct val="150000"/>
              </a:lnSpc>
            </a:pPr>
            <a:r>
              <a:rPr lang="en-US" altLang="zh-CN" sz="2000" b="1" dirty="0">
                <a:latin typeface="+mn-ea"/>
                <a:ea typeface="+mn-ea"/>
              </a:rPr>
              <a:t>Big Ball of Mud</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无法应对越来越复杂的业务逻辑</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因为软件架构不符合组织架构，团队协作困难</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性能及稳定性不满足要求</a:t>
            </a:r>
            <a:endParaRPr lang="en-US" altLang="zh-CN" sz="2000" dirty="0">
              <a:latin typeface="+mn-ea"/>
              <a:ea typeface="+mn-ea"/>
            </a:endParaRPr>
          </a:p>
        </p:txBody>
      </p:sp>
      <p:pic>
        <p:nvPicPr>
          <p:cNvPr id="6148" name="Picture 4" descr="Mir Comple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 y="3670935"/>
            <a:ext cx="4271010" cy="277304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455804" y="6440303"/>
            <a:ext cx="2441694" cy="369332"/>
          </a:xfrm>
          <a:prstGeom prst="rect">
            <a:avLst/>
          </a:prstGeom>
          <a:noFill/>
        </p:spPr>
        <p:txBody>
          <a:bodyPr wrap="none" rtlCol="0">
            <a:spAutoFit/>
          </a:bodyPr>
          <a:lstStyle/>
          <a:p>
            <a:r>
              <a:rPr kumimoji="1" lang="zh-CN" altLang="en-US" dirty="0"/>
              <a:t>和平号（</a:t>
            </a:r>
            <a:r>
              <a:rPr kumimoji="1" lang="en-US" altLang="zh-CN" dirty="0"/>
              <a:t>1986-2001</a:t>
            </a:r>
            <a:r>
              <a:rPr kumimoji="1" lang="zh-CN" altLang="en-US" dirty="0"/>
              <a:t>）</a:t>
            </a:r>
            <a:endParaRPr kumimoji="1" lang="zh-CN" altLang="en-US" dirty="0"/>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495415" y="1694815"/>
            <a:ext cx="4055745" cy="2510155"/>
          </a:xfrm>
          <a:prstGeom prst="rect">
            <a:avLst/>
          </a:prstGeom>
        </p:spPr>
      </p:pic>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757670" y="4541520"/>
            <a:ext cx="3893185" cy="2074545"/>
          </a:xfrm>
          <a:prstGeom prst="rect">
            <a:avLst/>
          </a:prstGeom>
        </p:spPr>
      </p:pic>
      <p:sp>
        <p:nvSpPr>
          <p:cNvPr id="6" name="右箭头 5"/>
          <p:cNvSpPr/>
          <p:nvPr/>
        </p:nvSpPr>
        <p:spPr>
          <a:xfrm rot="5400000">
            <a:off x="7656830" y="4303395"/>
            <a:ext cx="427355" cy="229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5669280" y="1439545"/>
            <a:ext cx="2792095" cy="368300"/>
          </a:xfrm>
          <a:prstGeom prst="rect">
            <a:avLst/>
          </a:prstGeom>
          <a:noFill/>
        </p:spPr>
        <p:txBody>
          <a:bodyPr wrap="none" rtlCol="0">
            <a:spAutoFit/>
          </a:bodyPr>
          <a:p>
            <a:r>
              <a:rPr lang="zh-CN" altLang="en-US"/>
              <a:t>康威定律（</a:t>
            </a:r>
            <a:r>
              <a:rPr lang="en-US" altLang="zh-CN"/>
              <a:t>Conway's law)</a:t>
            </a:r>
            <a:endParaRPr lang="en-US" altLang="zh-CN"/>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54539"/>
            <a:ext cx="11662611" cy="50161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配置中心</a:t>
            </a:r>
            <a:r>
              <a:rPr lang="zh-CN" altLang="en-US" sz="2000" dirty="0">
                <a:latin typeface="+mn-ea"/>
                <a:ea typeface="+mn-ea"/>
              </a:rPr>
              <a:t>：方便对微服务进行集中化配置，如</a:t>
            </a:r>
            <a:r>
              <a:rPr lang="en-US" altLang="zh-CN" sz="2000" dirty="0">
                <a:latin typeface="+mn-ea"/>
                <a:ea typeface="+mn-ea"/>
              </a:rPr>
              <a:t>Spring</a:t>
            </a:r>
            <a:r>
              <a:rPr lang="zh-CN" altLang="en-US" sz="2000" dirty="0">
                <a:latin typeface="+mn-ea"/>
                <a:ea typeface="+mn-ea"/>
              </a:rPr>
              <a:t> </a:t>
            </a:r>
            <a:r>
              <a:rPr lang="en-US" altLang="zh-CN" sz="2000" dirty="0">
                <a:latin typeface="+mn-ea"/>
                <a:ea typeface="+mn-ea"/>
              </a:rPr>
              <a:t>Could</a:t>
            </a:r>
            <a:r>
              <a:rPr lang="zh-CN" altLang="en-US" sz="2000" dirty="0">
                <a:latin typeface="+mn-ea"/>
                <a:ea typeface="+mn-ea"/>
              </a:rPr>
              <a:t> </a:t>
            </a:r>
            <a:r>
              <a:rPr lang="en-US" altLang="zh-CN" sz="2000" dirty="0">
                <a:latin typeface="+mn-ea"/>
                <a:ea typeface="+mn-ea"/>
              </a:rPr>
              <a:t>Config</a:t>
            </a:r>
            <a:r>
              <a:rPr lang="zh-CN" altLang="en-US" sz="2000" dirty="0">
                <a:latin typeface="+mn-ea"/>
                <a:ea typeface="+mn-ea"/>
              </a:rPr>
              <a:t>，</a:t>
            </a:r>
            <a:r>
              <a:rPr lang="en-US" altLang="zh-CN" sz="2000" dirty="0">
                <a:latin typeface="+mn-ea"/>
                <a:ea typeface="+mn-ea"/>
              </a:rPr>
              <a:t>Alibaba</a:t>
            </a:r>
            <a:r>
              <a:rPr lang="zh-CN" altLang="en-US" sz="2000" dirty="0">
                <a:latin typeface="+mn-ea"/>
                <a:ea typeface="+mn-ea"/>
              </a:rPr>
              <a:t>的</a:t>
            </a:r>
            <a:r>
              <a:rPr lang="en-US" altLang="zh-CN" sz="2000" dirty="0" err="1">
                <a:latin typeface="+mn-ea"/>
                <a:ea typeface="+mn-ea"/>
              </a:rPr>
              <a:t>Nacos</a:t>
            </a:r>
            <a:endParaRPr lang="en-US" altLang="zh-CN" sz="2000" b="1" dirty="0">
              <a:latin typeface="+mn-ea"/>
              <a:ea typeface="+mn-ea"/>
            </a:endParaRPr>
          </a:p>
        </p:txBody>
      </p:sp>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pic>
        <p:nvPicPr>
          <p:cNvPr id="5" name="图片 4"/>
          <p:cNvPicPr>
            <a:picLocks noChangeAspect="1"/>
          </p:cNvPicPr>
          <p:nvPr/>
        </p:nvPicPr>
        <p:blipFill>
          <a:blip r:embed="rId1"/>
          <a:stretch>
            <a:fillRect/>
          </a:stretch>
        </p:blipFill>
        <p:spPr>
          <a:xfrm>
            <a:off x="3123565" y="1903095"/>
            <a:ext cx="4787900" cy="1828800"/>
          </a:xfrm>
          <a:prstGeom prst="rect">
            <a:avLst/>
          </a:prstGeom>
        </p:spPr>
      </p:pic>
      <p:pic>
        <p:nvPicPr>
          <p:cNvPr id="6" name="图片 5"/>
          <p:cNvPicPr>
            <a:picLocks noChangeAspect="1"/>
          </p:cNvPicPr>
          <p:nvPr/>
        </p:nvPicPr>
        <p:blipFill>
          <a:blip r:embed="rId2"/>
          <a:stretch>
            <a:fillRect/>
          </a:stretch>
        </p:blipFill>
        <p:spPr>
          <a:xfrm>
            <a:off x="1056640" y="4319905"/>
            <a:ext cx="9881235" cy="1689100"/>
          </a:xfrm>
          <a:prstGeom prst="rect">
            <a:avLst/>
          </a:prstGeom>
        </p:spPr>
      </p:pic>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51187"/>
            <a:ext cx="11662611" cy="50161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链路跟踪</a:t>
            </a:r>
            <a:r>
              <a:rPr lang="zh-CN" altLang="en-US" sz="2000" dirty="0">
                <a:latin typeface="+mn-ea"/>
                <a:ea typeface="+mn-ea"/>
              </a:rPr>
              <a:t>：跟踪业务请求的调用链路，如</a:t>
            </a:r>
            <a:r>
              <a:rPr lang="en-US" altLang="zh-CN" sz="2000" dirty="0">
                <a:latin typeface="+mn-ea"/>
                <a:ea typeface="+mn-ea"/>
              </a:rPr>
              <a:t>Spring</a:t>
            </a:r>
            <a:r>
              <a:rPr lang="zh-CN" altLang="en-US" sz="2000" dirty="0">
                <a:latin typeface="+mn-ea"/>
                <a:ea typeface="+mn-ea"/>
              </a:rPr>
              <a:t> </a:t>
            </a:r>
            <a:r>
              <a:rPr lang="en-US" altLang="zh-CN" sz="2000" dirty="0">
                <a:latin typeface="+mn-ea"/>
                <a:ea typeface="+mn-ea"/>
              </a:rPr>
              <a:t>Cloud</a:t>
            </a:r>
            <a:r>
              <a:rPr lang="zh-CN" altLang="en-US" sz="2000" dirty="0">
                <a:latin typeface="+mn-ea"/>
                <a:ea typeface="+mn-ea"/>
              </a:rPr>
              <a:t>中的</a:t>
            </a:r>
            <a:r>
              <a:rPr lang="en-US" altLang="zh-CN" sz="2000" dirty="0">
                <a:latin typeface="+mn-ea"/>
                <a:ea typeface="+mn-ea"/>
              </a:rPr>
              <a:t>Sleuth</a:t>
            </a:r>
            <a:endParaRPr lang="en-US" altLang="zh-CN" sz="2000" b="1" dirty="0">
              <a:latin typeface="+mn-ea"/>
              <a:ea typeface="+mn-ea"/>
            </a:endParaRPr>
          </a:p>
        </p:txBody>
      </p:sp>
      <p:pic>
        <p:nvPicPr>
          <p:cNvPr id="4" name="图片 3"/>
          <p:cNvPicPr>
            <a:picLocks noChangeAspect="1"/>
          </p:cNvPicPr>
          <p:nvPr/>
        </p:nvPicPr>
        <p:blipFill>
          <a:blip r:embed="rId1"/>
          <a:stretch>
            <a:fillRect/>
          </a:stretch>
        </p:blipFill>
        <p:spPr>
          <a:xfrm>
            <a:off x="2655130" y="2001858"/>
            <a:ext cx="5609524" cy="4142857"/>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36171"/>
            <a:ext cx="11662611" cy="50161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安全</a:t>
            </a:r>
            <a:r>
              <a:rPr lang="zh-CN" altLang="en-US" sz="2000" dirty="0">
                <a:latin typeface="+mn-ea"/>
                <a:ea typeface="+mn-ea"/>
              </a:rPr>
              <a:t>：安全与认证</a:t>
            </a:r>
            <a:endParaRPr lang="en-US" altLang="zh-CN" sz="2000" b="1" dirty="0">
              <a:latin typeface="+mn-ea"/>
              <a:ea typeface="+mn-ea"/>
            </a:endParaRPr>
          </a:p>
        </p:txBody>
      </p:sp>
      <p:pic>
        <p:nvPicPr>
          <p:cNvPr id="3" name="图片 2"/>
          <p:cNvPicPr>
            <a:picLocks noChangeAspect="1"/>
          </p:cNvPicPr>
          <p:nvPr/>
        </p:nvPicPr>
        <p:blipFill>
          <a:blip r:embed="rId1"/>
          <a:stretch>
            <a:fillRect/>
          </a:stretch>
        </p:blipFill>
        <p:spPr>
          <a:xfrm>
            <a:off x="3371850" y="2412305"/>
            <a:ext cx="5571429" cy="3209524"/>
          </a:xfrm>
          <a:prstGeom prst="rect">
            <a:avLst/>
          </a:prstGeom>
        </p:spPr>
      </p:pic>
      <p:sp>
        <p:nvSpPr>
          <p:cNvPr id="4"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47460"/>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51703"/>
            <a:ext cx="11662611" cy="50161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服务运维监控</a:t>
            </a:r>
            <a:r>
              <a:rPr lang="zh-CN" altLang="en-US" sz="2000" dirty="0">
                <a:latin typeface="+mn-ea"/>
                <a:ea typeface="+mn-ea"/>
              </a:rPr>
              <a:t>：</a:t>
            </a:r>
            <a:r>
              <a:rPr lang="en-US" altLang="zh-CN" sz="2000" dirty="0">
                <a:latin typeface="+mn-ea"/>
                <a:ea typeface="+mn-ea"/>
              </a:rPr>
              <a:t>Spring Boot Admin</a:t>
            </a:r>
            <a:endParaRPr lang="en-US" altLang="zh-CN" sz="2000" b="1" dirty="0">
              <a:latin typeface="+mn-ea"/>
              <a:ea typeface="+mn-ea"/>
            </a:endParaRPr>
          </a:p>
        </p:txBody>
      </p:sp>
      <p:pic>
        <p:nvPicPr>
          <p:cNvPr id="4" name="图片 3"/>
          <p:cNvPicPr>
            <a:picLocks noChangeAspect="1"/>
          </p:cNvPicPr>
          <p:nvPr/>
        </p:nvPicPr>
        <p:blipFill>
          <a:blip r:embed="rId1"/>
          <a:stretch>
            <a:fillRect/>
          </a:stretch>
        </p:blipFill>
        <p:spPr>
          <a:xfrm>
            <a:off x="2816531" y="2357909"/>
            <a:ext cx="6238095" cy="1590476"/>
          </a:xfrm>
          <a:prstGeom prst="rect">
            <a:avLst/>
          </a:prstGeom>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47460"/>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7" name="图片 6"/>
          <p:cNvPicPr>
            <a:picLocks noChangeAspect="1"/>
          </p:cNvPicPr>
          <p:nvPr/>
        </p:nvPicPr>
        <p:blipFill>
          <a:blip r:embed="rId1"/>
          <a:stretch>
            <a:fillRect/>
          </a:stretch>
        </p:blipFill>
        <p:spPr>
          <a:xfrm>
            <a:off x="415890" y="1247460"/>
            <a:ext cx="11460128" cy="5011717"/>
          </a:xfrm>
          <a:prstGeom prst="rect">
            <a:avLst/>
          </a:prstGeom>
        </p:spPr>
      </p:pic>
      <p:sp>
        <p:nvSpPr>
          <p:cNvPr id="3" name="椭圆 2"/>
          <p:cNvSpPr/>
          <p:nvPr/>
        </p:nvSpPr>
        <p:spPr>
          <a:xfrm>
            <a:off x="7382934" y="1529117"/>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0" name="椭圆 9"/>
          <p:cNvSpPr/>
          <p:nvPr/>
        </p:nvSpPr>
        <p:spPr>
          <a:xfrm>
            <a:off x="7749825" y="2697521"/>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1" name="椭圆 10"/>
          <p:cNvSpPr/>
          <p:nvPr/>
        </p:nvSpPr>
        <p:spPr>
          <a:xfrm>
            <a:off x="7840137" y="3668363"/>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2" name="椭圆 11"/>
          <p:cNvSpPr/>
          <p:nvPr/>
        </p:nvSpPr>
        <p:spPr>
          <a:xfrm>
            <a:off x="7433733" y="5406853"/>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3" name="椭圆 12"/>
          <p:cNvSpPr/>
          <p:nvPr/>
        </p:nvSpPr>
        <p:spPr>
          <a:xfrm>
            <a:off x="4261552" y="1478315"/>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4" name="椭圆 13"/>
          <p:cNvSpPr/>
          <p:nvPr/>
        </p:nvSpPr>
        <p:spPr>
          <a:xfrm>
            <a:off x="3742264" y="2347564"/>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2"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Rectangle 43"/>
          <p:cNvSpPr>
            <a:spLocks noChangeArrowheads="1"/>
          </p:cNvSpPr>
          <p:nvPr/>
        </p:nvSpPr>
        <p:spPr bwMode="auto">
          <a:xfrm>
            <a:off x="515941" y="1363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83005" y="968375"/>
            <a:ext cx="9537700" cy="5615940"/>
          </a:xfrm>
          <a:prstGeom prst="rect">
            <a:avLst/>
          </a:prstGeom>
        </p:spPr>
      </p:pic>
      <p:sp>
        <p:nvSpPr>
          <p:cNvPr id="5" name="Rectangle 43"/>
          <p:cNvSpPr>
            <a:spLocks noChangeArrowheads="1"/>
          </p:cNvSpPr>
          <p:nvPr/>
        </p:nvSpPr>
        <p:spPr bwMode="auto">
          <a:xfrm>
            <a:off x="642941" y="1490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7" name="矩形 6"/>
          <p:cNvSpPr/>
          <p:nvPr/>
        </p:nvSpPr>
        <p:spPr>
          <a:xfrm>
            <a:off x="-1" y="1263194"/>
            <a:ext cx="11902968" cy="553085"/>
          </a:xfrm>
          <a:prstGeom prst="rect">
            <a:avLst/>
          </a:prstGeom>
        </p:spPr>
        <p:txBody>
          <a:bodyPr wrap="square">
            <a:spAutoFit/>
          </a:bodyPr>
          <a:lstStyle/>
          <a:p>
            <a:pPr lvl="1">
              <a:lnSpc>
                <a:spcPct val="150000"/>
              </a:lnSpc>
            </a:pPr>
            <a:r>
              <a:rPr lang="zh-CN" altLang="en-US" sz="2000" b="1" dirty="0">
                <a:latin typeface="+mn-ea"/>
                <a:ea typeface="+mn-ea"/>
              </a:rPr>
              <a:t>微服务架构系统示例</a:t>
            </a:r>
            <a:endParaRPr lang="zh-CN" altLang="en-US" sz="2000" b="1" dirty="0">
              <a:latin typeface="+mn-ea"/>
              <a:ea typeface="+mn-ea"/>
            </a:endParaRPr>
          </a:p>
        </p:txBody>
      </p:sp>
      <p:sp>
        <p:nvSpPr>
          <p:cNvPr id="8" name="文本框 7"/>
          <p:cNvSpPr txBox="1"/>
          <p:nvPr/>
        </p:nvSpPr>
        <p:spPr>
          <a:xfrm>
            <a:off x="505460" y="1816100"/>
            <a:ext cx="2939415" cy="368300"/>
          </a:xfrm>
          <a:prstGeom prst="rect">
            <a:avLst/>
          </a:prstGeom>
          <a:noFill/>
        </p:spPr>
        <p:txBody>
          <a:bodyPr wrap="square" rtlCol="0" anchor="t">
            <a:spAutoFit/>
          </a:bodyPr>
          <a:p>
            <a:r>
              <a:rPr lang="zh-CN" altLang="en-US">
                <a:hlinkClick r:id="rId2" action="ppaction://hlinkfile"/>
              </a:rPr>
              <a:t>https://www.herodotus.cn/</a:t>
            </a:r>
            <a:endParaRPr lang="zh-CN" altLang="en-US"/>
          </a:p>
        </p:txBody>
      </p:sp>
      <p:sp>
        <p:nvSpPr>
          <p:cNvPr id="2" name="椭圆 1"/>
          <p:cNvSpPr/>
          <p:nvPr/>
        </p:nvSpPr>
        <p:spPr>
          <a:xfrm>
            <a:off x="6498379" y="1943137"/>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p>
            <a:pPr algn="ctr"/>
            <a:endParaRPr kumimoji="1" lang="zh-CN" altLang="en-US"/>
          </a:p>
        </p:txBody>
      </p:sp>
      <p:sp>
        <p:nvSpPr>
          <p:cNvPr id="6" name="椭圆 5"/>
          <p:cNvSpPr/>
          <p:nvPr/>
        </p:nvSpPr>
        <p:spPr>
          <a:xfrm>
            <a:off x="7598199" y="3603662"/>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0" name="椭圆 9"/>
          <p:cNvSpPr/>
          <p:nvPr/>
        </p:nvSpPr>
        <p:spPr>
          <a:xfrm>
            <a:off x="6452659" y="3714152"/>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1" name="椭圆 10"/>
          <p:cNvSpPr/>
          <p:nvPr/>
        </p:nvSpPr>
        <p:spPr>
          <a:xfrm>
            <a:off x="5249969" y="3651287"/>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
        <p:nvSpPr>
          <p:cNvPr id="12" name="椭圆 11"/>
          <p:cNvSpPr/>
          <p:nvPr/>
        </p:nvSpPr>
        <p:spPr>
          <a:xfrm>
            <a:off x="6452659" y="3421417"/>
            <a:ext cx="146756" cy="124178"/>
          </a:xfrm>
          <a:prstGeom prst="ellipse">
            <a:avLst/>
          </a:prstGeom>
          <a:solidFill>
            <a:srgbClr val="FF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1390"/>
            <a:ext cx="11662611" cy="501612"/>
          </a:xfrm>
          <a:prstGeom prst="rect">
            <a:avLst/>
          </a:prstGeom>
        </p:spPr>
        <p:txBody>
          <a:bodyPr wrap="square">
            <a:spAutoFit/>
          </a:bodyPr>
          <a:lstStyle/>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自动化部署</a:t>
            </a:r>
            <a:r>
              <a:rPr lang="zh-CN" altLang="en-US" sz="2000" dirty="0">
                <a:latin typeface="+mn-ea"/>
                <a:ea typeface="+mn-ea"/>
              </a:rPr>
              <a:t>：</a:t>
            </a:r>
            <a:r>
              <a:rPr lang="en-US" altLang="zh-CN" sz="2000" dirty="0">
                <a:latin typeface="+mn-ea"/>
                <a:ea typeface="+mn-ea"/>
              </a:rPr>
              <a:t>Docker</a:t>
            </a:r>
            <a:r>
              <a:rPr lang="zh-CN" altLang="en-US" sz="2000" dirty="0">
                <a:latin typeface="+mn-ea"/>
                <a:ea typeface="+mn-ea"/>
              </a:rPr>
              <a:t>、</a:t>
            </a:r>
            <a:r>
              <a:rPr lang="en-US" altLang="zh-CN" sz="2000" dirty="0">
                <a:latin typeface="+mn-ea"/>
                <a:ea typeface="+mn-ea"/>
              </a:rPr>
              <a:t>Kubernetes </a:t>
            </a:r>
            <a:r>
              <a:rPr lang="zh-CN" altLang="en-US" sz="2000" dirty="0">
                <a:latin typeface="+mn-ea"/>
                <a:ea typeface="+mn-ea"/>
              </a:rPr>
              <a:t>（</a:t>
            </a:r>
            <a:r>
              <a:rPr lang="en-US" altLang="zh-CN" sz="2000" dirty="0">
                <a:latin typeface="+mn-ea"/>
                <a:ea typeface="+mn-ea"/>
              </a:rPr>
              <a:t>k8s</a:t>
            </a:r>
            <a:r>
              <a:rPr lang="zh-CN" altLang="en-US" sz="2000" dirty="0">
                <a:latin typeface="+mn-ea"/>
                <a:ea typeface="+mn-ea"/>
              </a:rPr>
              <a:t>）、</a:t>
            </a:r>
            <a:r>
              <a:rPr lang="en-US" altLang="zh-CN" sz="2000" dirty="0">
                <a:latin typeface="+mn-ea"/>
                <a:ea typeface="+mn-ea"/>
              </a:rPr>
              <a:t>Jenkins</a:t>
            </a:r>
            <a:endParaRPr lang="en-US" altLang="zh-CN" sz="2000" b="1" dirty="0">
              <a:latin typeface="+mn-ea"/>
              <a:ea typeface="+mn-ea"/>
            </a:endParaRPr>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289033" y="2875337"/>
            <a:ext cx="4095438" cy="1922741"/>
          </a:xfrm>
          <a:prstGeom prst="rect">
            <a:avLst/>
          </a:prstGeom>
        </p:spPr>
      </p:pic>
      <p:pic>
        <p:nvPicPr>
          <p:cNvPr id="8196" name="Picture 4" descr="https://timgsa.baidu.com/timg?image&amp;quality=80&amp;size=b9999_10000&amp;sec=1589792589942&amp;di=bc489c4dfcaaeae286a857e914958b24&amp;imgtype=0&amp;src=http%3A%2F%2Fwww.soft6.com%2Fuploadfile%2F2017%2F1009%2F20171009035234769.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4149" y="2784194"/>
            <a:ext cx="290512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timgsa.baidu.com/timg?image&amp;quality=80&amp;size=b9999_10000&amp;sec=1589792671577&amp;di=af4b21a99ea83b9ba262574e6400180b&amp;imgtype=0&amp;src=http%3A%2F%2Fhbimg.b0.upaiyun.com%2F60f42cf8e261eff78dadbe519155618a2d62e8145b6e-ifUvp9_fw65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6851" y="2784194"/>
            <a:ext cx="3406208" cy="2270805"/>
          </a:xfrm>
          <a:prstGeom prst="rect">
            <a:avLst/>
          </a:prstGeom>
          <a:noFill/>
          <a:extLst>
            <a:ext uri="{909E8E84-426E-40DD-AFC4-6F175D3DCCD1}">
              <a14:hiddenFill xmlns:a14="http://schemas.microsoft.com/office/drawing/2010/main">
                <a:solidFill>
                  <a:srgbClr val="FFFFFF"/>
                </a:solidFill>
              </a14:hiddenFill>
            </a:ext>
          </a:extLst>
        </p:spPr>
      </p:pic>
      <p:sp>
        <p:nvSpPr>
          <p:cNvPr id="3"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sym typeface="+mn-ea"/>
              </a:rPr>
              <a:t>7.3 </a:t>
            </a:r>
            <a:r>
              <a:rPr lang="zh-CN" altLang="en-US" sz="2800" b="1" dirty="0">
                <a:solidFill>
                  <a:schemeClr val="tx1">
                    <a:lumMod val="85000"/>
                    <a:lumOff val="15000"/>
                  </a:schemeClr>
                </a:solidFill>
                <a:latin typeface="+mn-ea"/>
                <a:sym typeface="+mn-ea"/>
              </a:rPr>
              <a:t>构建微服务架构的关键要素</a:t>
            </a: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862322"/>
          </a:xfrm>
          <a:prstGeom prst="rect">
            <a:avLst/>
          </a:prstGeom>
        </p:spPr>
        <p:txBody>
          <a:bodyPr wrap="square">
            <a:spAutoFit/>
          </a:bodyPr>
          <a:lstStyle/>
          <a:p>
            <a:pPr lvl="1">
              <a:lnSpc>
                <a:spcPct val="150000"/>
              </a:lnSpc>
            </a:pPr>
            <a:r>
              <a:rPr lang="zh-CN" altLang="en-US" sz="2000" b="1" dirty="0" smtClean="0">
                <a:latin typeface="+mn-ea"/>
                <a:ea typeface="+mn-ea"/>
              </a:rPr>
              <a:t>微服务架构的基础组件</a:t>
            </a:r>
            <a:endParaRPr lang="en-US" altLang="zh-CN" sz="2000" b="1" dirty="0" smtClean="0">
              <a:latin typeface="+mn-ea"/>
              <a:ea typeface="+mn-ea"/>
            </a:endParaRPr>
          </a:p>
          <a:p>
            <a:pPr lvl="1">
              <a:lnSpc>
                <a:spcPct val="150000"/>
              </a:lnSpc>
            </a:pPr>
            <a:r>
              <a:rPr lang="zh-CN" altLang="en-US" sz="2000" dirty="0" smtClean="0">
                <a:latin typeface="+mn-ea"/>
                <a:ea typeface="+mn-ea"/>
              </a:rPr>
              <a:t>为了解决上述问题，业界进行了大量尝试，积累了很多影响广泛的成果工具，例如</a:t>
            </a:r>
            <a:endParaRPr lang="en-US" altLang="zh-CN" sz="2000" dirty="0" smtClean="0">
              <a:latin typeface="+mn-ea"/>
              <a:ea typeface="+mn-ea"/>
            </a:endParaRPr>
          </a:p>
          <a:p>
            <a:pPr marL="800100" lvl="1" indent="-342900">
              <a:lnSpc>
                <a:spcPct val="150000"/>
              </a:lnSpc>
              <a:buFont typeface="Arial" panose="020B0604020202020204" pitchFamily="34" charset="0"/>
              <a:buChar char="•"/>
            </a:pPr>
            <a:r>
              <a:rPr lang="en-US" altLang="zh-CN" sz="2000" b="1" dirty="0" smtClean="0">
                <a:latin typeface="+mn-ea"/>
                <a:ea typeface="+mn-ea"/>
              </a:rPr>
              <a:t>Netflix </a:t>
            </a:r>
            <a:r>
              <a:rPr lang="en-US" altLang="zh-CN" sz="2000" b="1" dirty="0">
                <a:latin typeface="+mn-ea"/>
                <a:ea typeface="+mn-ea"/>
              </a:rPr>
              <a:t>OSS </a:t>
            </a:r>
            <a:r>
              <a:rPr lang="en-US" altLang="zh-CN" sz="2000" b="1" dirty="0" smtClean="0">
                <a:latin typeface="+mn-ea"/>
                <a:ea typeface="+mn-ea"/>
              </a:rPr>
              <a:t>components</a:t>
            </a:r>
            <a:r>
              <a:rPr lang="zh-CN" altLang="en-US" sz="2000" b="1" dirty="0" smtClean="0">
                <a:latin typeface="+mn-ea"/>
                <a:ea typeface="+mn-ea"/>
              </a:rPr>
              <a:t>：</a:t>
            </a:r>
            <a:r>
              <a:rPr lang="en-US" altLang="zh-CN" sz="2000" dirty="0" smtClean="0">
                <a:hlinkClick r:id="rId1"/>
              </a:rPr>
              <a:t> </a:t>
            </a:r>
            <a:r>
              <a:rPr lang="en-US" altLang="zh-CN" sz="2000" dirty="0">
                <a:hlinkClick r:id="rId1"/>
              </a:rPr>
              <a:t>https://netflix.github.io</a:t>
            </a:r>
            <a:r>
              <a:rPr lang="en-US" altLang="zh-CN" sz="2000" dirty="0" smtClean="0">
                <a:hlinkClick r:id="rId1"/>
              </a:rPr>
              <a:t>/</a:t>
            </a:r>
            <a:endParaRPr lang="en-US" altLang="zh-CN" sz="2000" dirty="0" smtClean="0"/>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smtClean="0">
              <a:latin typeface="+mn-ea"/>
              <a:ea typeface="+mn-ea"/>
            </a:endParaRPr>
          </a:p>
          <a:p>
            <a:pPr lvl="1">
              <a:lnSpc>
                <a:spcPct val="150000"/>
              </a:lnSpc>
            </a:pPr>
            <a:endParaRPr lang="en-US" altLang="zh-CN" sz="2000" b="1" dirty="0" smtClean="0">
              <a:latin typeface="+mn-ea"/>
              <a:ea typeface="+mn-ea"/>
            </a:endParaRPr>
          </a:p>
        </p:txBody>
      </p:sp>
      <p:pic>
        <p:nvPicPr>
          <p:cNvPr id="4" name="图片 3"/>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862549" y="2269928"/>
            <a:ext cx="3048425" cy="533474"/>
          </a:xfrm>
          <a:prstGeom prst="rect">
            <a:avLst/>
          </a:prstGeom>
        </p:spPr>
      </p:pic>
      <p:pic>
        <p:nvPicPr>
          <p:cNvPr id="5" name="图片 4"/>
          <p:cNvPicPr>
            <a:picLocks noChangeAspect="1"/>
          </p:cNvPicPr>
          <p:nvPr/>
        </p:nvPicPr>
        <p:blipFill>
          <a:blip r:embed="rId3"/>
          <a:stretch>
            <a:fillRect/>
          </a:stretch>
        </p:blipFill>
        <p:spPr>
          <a:xfrm>
            <a:off x="1368543" y="2858724"/>
            <a:ext cx="9454913" cy="3767681"/>
          </a:xfrm>
          <a:prstGeom prst="rect">
            <a:avLst/>
          </a:prstGeom>
        </p:spPr>
      </p:pic>
    </p:spTree>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3785652"/>
          </a:xfrm>
          <a:prstGeom prst="rect">
            <a:avLst/>
          </a:prstGeom>
        </p:spPr>
        <p:txBody>
          <a:bodyPr wrap="square">
            <a:spAutoFit/>
          </a:bodyPr>
          <a:lstStyle/>
          <a:p>
            <a:pPr lvl="1">
              <a:lnSpc>
                <a:spcPct val="150000"/>
              </a:lnSpc>
            </a:pPr>
            <a:r>
              <a:rPr lang="zh-CN" altLang="en-US" sz="2000" b="1" dirty="0" smtClean="0">
                <a:latin typeface="+mn-ea"/>
                <a:ea typeface="+mn-ea"/>
              </a:rPr>
              <a:t>微服务架构的基础组件</a:t>
            </a:r>
            <a:endParaRPr lang="en-US" altLang="zh-CN" sz="2000" b="1" dirty="0" smtClean="0">
              <a:latin typeface="+mn-ea"/>
              <a:ea typeface="+mn-ea"/>
            </a:endParaRPr>
          </a:p>
          <a:p>
            <a:pPr marL="800100" lvl="1" indent="-342900">
              <a:lnSpc>
                <a:spcPct val="150000"/>
              </a:lnSpc>
              <a:buFont typeface="Arial" panose="020B0604020202020204" pitchFamily="34" charset="0"/>
              <a:buChar char="•"/>
            </a:pPr>
            <a:r>
              <a:rPr lang="en-US" altLang="zh-CN" sz="2000" b="1" dirty="0" smtClean="0">
                <a:latin typeface="+mn-ea"/>
                <a:ea typeface="+mn-ea"/>
              </a:rPr>
              <a:t>Spring Cloud</a:t>
            </a:r>
            <a:r>
              <a:rPr lang="zh-CN" altLang="en-US" sz="2000" b="1" dirty="0" smtClean="0">
                <a:latin typeface="+mn-ea"/>
                <a:ea typeface="+mn-ea"/>
              </a:rPr>
              <a:t>：</a:t>
            </a:r>
            <a:r>
              <a:rPr lang="en-US" altLang="zh-CN" sz="2000" dirty="0" err="1" smtClean="0">
                <a:latin typeface="+mn-ea"/>
                <a:ea typeface="+mn-ea"/>
              </a:rPr>
              <a:t>Privotal</a:t>
            </a:r>
            <a:r>
              <a:rPr lang="zh-CN" altLang="en-US" sz="2000" dirty="0" smtClean="0">
                <a:latin typeface="+mn-ea"/>
                <a:ea typeface="+mn-ea"/>
              </a:rPr>
              <a:t>团队致力于整合开源框架，构建一套完整的企业级实施微服务的方案，封装屏蔽了不同分布式框架的一些细节，给开发者提供一套简单易懂、易部署和易维护的分布式系统开发工具包。</a:t>
            </a:r>
            <a:endParaRPr lang="en-US" altLang="zh-CN" sz="2000" dirty="0" smtClean="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smtClean="0">
              <a:latin typeface="+mn-ea"/>
              <a:ea typeface="+mn-ea"/>
            </a:endParaRPr>
          </a:p>
          <a:p>
            <a:pPr marL="800100" lvl="1" indent="-342900">
              <a:lnSpc>
                <a:spcPct val="150000"/>
              </a:lnSpc>
              <a:buFont typeface="Arial" panose="020B0604020202020204" pitchFamily="34" charset="0"/>
              <a:buChar char="•"/>
            </a:pPr>
            <a:endParaRPr lang="en-US" altLang="zh-CN" sz="2000" b="1" dirty="0" smtClean="0">
              <a:latin typeface="+mn-ea"/>
              <a:ea typeface="+mn-ea"/>
            </a:endParaRPr>
          </a:p>
          <a:p>
            <a:pPr lvl="1">
              <a:lnSpc>
                <a:spcPct val="150000"/>
              </a:lnSpc>
            </a:pPr>
            <a:endParaRPr lang="en-US" altLang="zh-CN" sz="2000" b="1" dirty="0" smtClean="0">
              <a:latin typeface="+mn-ea"/>
              <a:ea typeface="+mn-ea"/>
            </a:endParaRPr>
          </a:p>
        </p:txBody>
      </p:sp>
      <p:pic>
        <p:nvPicPr>
          <p:cNvPr id="3" name="图片 2"/>
          <p:cNvPicPr>
            <a:picLocks noChangeAspect="1"/>
          </p:cNvPicPr>
          <p:nvPr/>
        </p:nvPicPr>
        <p:blipFill>
          <a:blip r:embed="rId1"/>
          <a:stretch>
            <a:fillRect/>
          </a:stretch>
        </p:blipFill>
        <p:spPr>
          <a:xfrm>
            <a:off x="1059124" y="3201776"/>
            <a:ext cx="2236010" cy="3493319"/>
          </a:xfrm>
          <a:prstGeom prst="rect">
            <a:avLst/>
          </a:prstGeom>
        </p:spPr>
      </p:pic>
      <p:pic>
        <p:nvPicPr>
          <p:cNvPr id="4" name="图片 3"/>
          <p:cNvPicPr>
            <a:picLocks noChangeAspect="1"/>
          </p:cNvPicPr>
          <p:nvPr/>
        </p:nvPicPr>
        <p:blipFill>
          <a:blip r:embed="rId2"/>
          <a:stretch>
            <a:fillRect/>
          </a:stretch>
        </p:blipFill>
        <p:spPr>
          <a:xfrm>
            <a:off x="4616736" y="3129815"/>
            <a:ext cx="2074624" cy="3565280"/>
          </a:xfrm>
          <a:prstGeom prst="rect">
            <a:avLst/>
          </a:prstGeom>
        </p:spPr>
      </p:pic>
      <p:pic>
        <p:nvPicPr>
          <p:cNvPr id="5" name="图片 4"/>
          <p:cNvPicPr>
            <a:picLocks noChangeAspect="1"/>
          </p:cNvPicPr>
          <p:nvPr/>
        </p:nvPicPr>
        <p:blipFill>
          <a:blip r:embed="rId3"/>
          <a:stretch>
            <a:fillRect/>
          </a:stretch>
        </p:blipFill>
        <p:spPr>
          <a:xfrm>
            <a:off x="8067247" y="3006329"/>
            <a:ext cx="2219477" cy="3623636"/>
          </a:xfrm>
          <a:prstGeom prst="rect">
            <a:avLst/>
          </a:prstGeom>
        </p:spPr>
      </p:pic>
      <p:pic>
        <p:nvPicPr>
          <p:cNvPr id="10" name="图片 9"/>
          <p:cNvPicPr>
            <a:picLocks noChangeAspect="1"/>
          </p:cNvPicPr>
          <p:nvPr/>
        </p:nvPicPr>
        <p:blipFill>
          <a:blip r:embed="rId4"/>
          <a:stretch>
            <a:fillRect/>
          </a:stretch>
        </p:blipFill>
        <p:spPr>
          <a:xfrm>
            <a:off x="10227310" y="2867025"/>
            <a:ext cx="1675765" cy="536575"/>
          </a:xfrm>
          <a:prstGeom prst="rect">
            <a:avLst/>
          </a:prstGeom>
        </p:spPr>
      </p:pic>
    </p:spTree>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3482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b="1" dirty="0">
                <a:latin typeface="+mn-ea"/>
                <a:ea typeface="+mn-ea"/>
              </a:rPr>
              <a:t>Spring Cloud </a:t>
            </a:r>
            <a:r>
              <a:rPr lang="en-US" altLang="zh-CN" sz="2000" dirty="0"/>
              <a:t>Netflix</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hlinkClick r:id="rId1"/>
              </a:rPr>
              <a:t>文档地址</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hlinkClick r:id="rId2"/>
              </a:rPr>
              <a:t>示例项目</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pic>
        <p:nvPicPr>
          <p:cNvPr id="3" name="图片 2"/>
          <p:cNvPicPr>
            <a:picLocks noChangeAspect="1"/>
          </p:cNvPicPr>
          <p:nvPr/>
        </p:nvPicPr>
        <p:blipFill>
          <a:blip r:embed="rId3"/>
          <a:stretch>
            <a:fillRect/>
          </a:stretch>
        </p:blipFill>
        <p:spPr>
          <a:xfrm>
            <a:off x="4028222" y="1236171"/>
            <a:ext cx="7995504" cy="5224785"/>
          </a:xfrm>
          <a:prstGeom prst="rect">
            <a:avLst/>
          </a:prstGeom>
        </p:spPr>
      </p:pic>
      <p:sp>
        <p:nvSpPr>
          <p:cNvPr id="4"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5" name="Picture 2" descr="https://img-blog.csdnimg.cn/20190808105405367.png?x-oss-process=image/watermark,type_ZmFuZ3poZW5naGVpdGk,shadow_10,text_aHR0cHM6Ly9ibG9nLmNzZG4ubmV0L3UwMTIwNDE1MjM=,size_16,color_FFFFFF,t_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400" y="1358265"/>
            <a:ext cx="10575290" cy="47688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160270" y="6292850"/>
            <a:ext cx="7624445" cy="368300"/>
          </a:xfrm>
          <a:prstGeom prst="rect">
            <a:avLst/>
          </a:prstGeom>
          <a:noFill/>
        </p:spPr>
        <p:txBody>
          <a:bodyPr wrap="square" rtlCol="0" anchor="t">
            <a:spAutoFit/>
          </a:bodyPr>
          <a:p>
            <a:r>
              <a:rPr lang="zh-CN" altLang="en-US"/>
              <a:t>如何合理的划分系统和团队边界、如何更加有效的组织系统开发过程？</a:t>
            </a:r>
            <a:endParaRPr lang="zh-CN" altLang="en-US"/>
          </a:p>
        </p:txBody>
      </p:sp>
      <p:sp>
        <p:nvSpPr>
          <p:cNvPr id="2"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3482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b="1" dirty="0">
                <a:latin typeface="+mn-ea"/>
                <a:ea typeface="+mn-ea"/>
              </a:rPr>
              <a:t>Spring Cloud</a:t>
            </a:r>
            <a:r>
              <a:rPr lang="zh-CN" altLang="en-US" sz="2000" b="1" dirty="0">
                <a:latin typeface="+mn-ea"/>
                <a:ea typeface="+mn-ea"/>
              </a:rPr>
              <a:t>：</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pic>
        <p:nvPicPr>
          <p:cNvPr id="3" name="图片 2"/>
          <p:cNvPicPr>
            <a:picLocks noChangeAspect="1"/>
          </p:cNvPicPr>
          <p:nvPr/>
        </p:nvPicPr>
        <p:blipFill>
          <a:blip r:embed="rId1"/>
          <a:stretch>
            <a:fillRect/>
          </a:stretch>
        </p:blipFill>
        <p:spPr>
          <a:xfrm>
            <a:off x="168275" y="2029069"/>
            <a:ext cx="3866667" cy="3619048"/>
          </a:xfrm>
          <a:prstGeom prst="rect">
            <a:avLst/>
          </a:prstGeom>
        </p:spPr>
      </p:pic>
      <p:pic>
        <p:nvPicPr>
          <p:cNvPr id="4" name="图片 3"/>
          <p:cNvPicPr>
            <a:picLocks noChangeAspect="1"/>
          </p:cNvPicPr>
          <p:nvPr/>
        </p:nvPicPr>
        <p:blipFill>
          <a:blip r:embed="rId2"/>
          <a:stretch>
            <a:fillRect/>
          </a:stretch>
        </p:blipFill>
        <p:spPr>
          <a:xfrm>
            <a:off x="4261238" y="2029069"/>
            <a:ext cx="3628571" cy="3609524"/>
          </a:xfrm>
          <a:prstGeom prst="rect">
            <a:avLst/>
          </a:prstGeom>
        </p:spPr>
      </p:pic>
      <p:pic>
        <p:nvPicPr>
          <p:cNvPr id="5" name="图片 4"/>
          <p:cNvPicPr>
            <a:picLocks noChangeAspect="1"/>
          </p:cNvPicPr>
          <p:nvPr/>
        </p:nvPicPr>
        <p:blipFill>
          <a:blip r:embed="rId3"/>
          <a:stretch>
            <a:fillRect/>
          </a:stretch>
        </p:blipFill>
        <p:spPr>
          <a:xfrm>
            <a:off x="7996784" y="2016705"/>
            <a:ext cx="4114286" cy="3676190"/>
          </a:xfrm>
          <a:prstGeom prst="rect">
            <a:avLst/>
          </a:prstGeom>
        </p:spPr>
      </p:pic>
      <p:sp>
        <p:nvSpPr>
          <p:cNvPr id="8" name="矩形 7"/>
          <p:cNvSpPr/>
          <p:nvPr/>
        </p:nvSpPr>
        <p:spPr>
          <a:xfrm>
            <a:off x="2108729" y="2029069"/>
            <a:ext cx="1990873" cy="13397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2" name="矩形 11"/>
          <p:cNvSpPr/>
          <p:nvPr/>
        </p:nvSpPr>
        <p:spPr>
          <a:xfrm>
            <a:off x="6162735" y="2029069"/>
            <a:ext cx="1727074" cy="133979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p:cNvSpPr/>
          <p:nvPr/>
        </p:nvSpPr>
        <p:spPr>
          <a:xfrm>
            <a:off x="9892144" y="2029069"/>
            <a:ext cx="2123427" cy="13397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1" name="直接连接符 10"/>
          <p:cNvCxnSpPr/>
          <p:nvPr/>
        </p:nvCxnSpPr>
        <p:spPr>
          <a:xfrm>
            <a:off x="2396456" y="2294977"/>
            <a:ext cx="1350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396456" y="2532437"/>
            <a:ext cx="1350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38352" y="2535981"/>
            <a:ext cx="1350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238351" y="3053433"/>
            <a:ext cx="1350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892144" y="2294977"/>
            <a:ext cx="135033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03672" y="5729359"/>
            <a:ext cx="1800493" cy="369332"/>
          </a:xfrm>
          <a:prstGeom prst="rect">
            <a:avLst/>
          </a:prstGeom>
          <a:noFill/>
        </p:spPr>
        <p:txBody>
          <a:bodyPr wrap="none" rtlCol="0">
            <a:spAutoFit/>
          </a:bodyPr>
          <a:lstStyle/>
          <a:p>
            <a:r>
              <a:rPr lang="zh-CN" altLang="en-US" dirty="0"/>
              <a:t>服务注册与发现</a:t>
            </a:r>
            <a:endParaRPr lang="zh-CN" altLang="en-US" dirty="0"/>
          </a:p>
        </p:txBody>
      </p:sp>
      <p:sp>
        <p:nvSpPr>
          <p:cNvPr id="21" name="文本框 20"/>
          <p:cNvSpPr txBox="1"/>
          <p:nvPr/>
        </p:nvSpPr>
        <p:spPr>
          <a:xfrm>
            <a:off x="5175276" y="5729359"/>
            <a:ext cx="1800493" cy="369332"/>
          </a:xfrm>
          <a:prstGeom prst="rect">
            <a:avLst/>
          </a:prstGeom>
          <a:noFill/>
        </p:spPr>
        <p:txBody>
          <a:bodyPr wrap="none" rtlCol="0">
            <a:spAutoFit/>
          </a:bodyPr>
          <a:lstStyle/>
          <a:p>
            <a:r>
              <a:rPr lang="zh-CN" altLang="en-US" dirty="0"/>
              <a:t>服务调用与网关</a:t>
            </a:r>
            <a:endParaRPr lang="zh-CN" altLang="en-US" dirty="0"/>
          </a:p>
        </p:txBody>
      </p:sp>
      <p:sp>
        <p:nvSpPr>
          <p:cNvPr id="22" name="文本框 21"/>
          <p:cNvSpPr txBox="1"/>
          <p:nvPr/>
        </p:nvSpPr>
        <p:spPr>
          <a:xfrm>
            <a:off x="9453562" y="5729359"/>
            <a:ext cx="877163" cy="369332"/>
          </a:xfrm>
          <a:prstGeom prst="rect">
            <a:avLst/>
          </a:prstGeom>
          <a:noFill/>
        </p:spPr>
        <p:txBody>
          <a:bodyPr wrap="none" rtlCol="0">
            <a:spAutoFit/>
          </a:bodyPr>
          <a:lstStyle/>
          <a:p>
            <a:r>
              <a:rPr lang="zh-CN" altLang="en-US" dirty="0"/>
              <a:t>断路器</a:t>
            </a:r>
            <a:endParaRPr lang="zh-CN" altLang="en-US" dirty="0"/>
          </a:p>
        </p:txBody>
      </p:sp>
      <p:sp>
        <p:nvSpPr>
          <p:cNvPr id="6"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8184405" y="2062807"/>
            <a:ext cx="3657143" cy="3533333"/>
          </a:xfrm>
          <a:prstGeom prst="rect">
            <a:avLst/>
          </a:prstGeom>
        </p:spPr>
      </p:pic>
      <p:pic>
        <p:nvPicPr>
          <p:cNvPr id="7" name="图片 6"/>
          <p:cNvPicPr>
            <a:picLocks noChangeAspect="1"/>
          </p:cNvPicPr>
          <p:nvPr/>
        </p:nvPicPr>
        <p:blipFill>
          <a:blip r:embed="rId2"/>
          <a:stretch>
            <a:fillRect/>
          </a:stretch>
        </p:blipFill>
        <p:spPr>
          <a:xfrm>
            <a:off x="4355276" y="2062807"/>
            <a:ext cx="3457143" cy="3609524"/>
          </a:xfrm>
          <a:prstGeom prst="rect">
            <a:avLst/>
          </a:prstGeom>
        </p:spPr>
      </p:pic>
      <p:pic>
        <p:nvPicPr>
          <p:cNvPr id="6" name="图片 5"/>
          <p:cNvPicPr>
            <a:picLocks noChangeAspect="1"/>
          </p:cNvPicPr>
          <p:nvPr/>
        </p:nvPicPr>
        <p:blipFill>
          <a:blip r:embed="rId3"/>
          <a:stretch>
            <a:fillRect/>
          </a:stretch>
        </p:blipFill>
        <p:spPr>
          <a:xfrm>
            <a:off x="332911" y="2121668"/>
            <a:ext cx="3754597" cy="33818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3482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b="1" dirty="0">
                <a:latin typeface="+mn-ea"/>
                <a:ea typeface="+mn-ea"/>
              </a:rPr>
              <a:t>Spring Cloud</a:t>
            </a:r>
            <a:r>
              <a:rPr lang="zh-CN" altLang="en-US" sz="2000" b="1" dirty="0">
                <a:latin typeface="+mn-ea"/>
                <a:ea typeface="+mn-ea"/>
              </a:rPr>
              <a:t>：</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sp>
        <p:nvSpPr>
          <p:cNvPr id="8" name="矩形 7"/>
          <p:cNvSpPr/>
          <p:nvPr/>
        </p:nvSpPr>
        <p:spPr>
          <a:xfrm>
            <a:off x="2115228" y="2134032"/>
            <a:ext cx="1972279" cy="13397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2" name="矩形 11"/>
          <p:cNvSpPr/>
          <p:nvPr/>
        </p:nvSpPr>
        <p:spPr>
          <a:xfrm>
            <a:off x="6251943" y="2091500"/>
            <a:ext cx="1612465" cy="133979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矩形 12"/>
          <p:cNvSpPr/>
          <p:nvPr/>
        </p:nvSpPr>
        <p:spPr>
          <a:xfrm>
            <a:off x="10090298" y="2112766"/>
            <a:ext cx="1818379" cy="13397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1" name="直接连接符 10"/>
          <p:cNvCxnSpPr/>
          <p:nvPr/>
        </p:nvCxnSpPr>
        <p:spPr>
          <a:xfrm flipV="1">
            <a:off x="2285992" y="2357410"/>
            <a:ext cx="1063264" cy="106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285992" y="2623224"/>
            <a:ext cx="1063264" cy="35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416495" y="5834322"/>
            <a:ext cx="1107996" cy="369332"/>
          </a:xfrm>
          <a:prstGeom prst="rect">
            <a:avLst/>
          </a:prstGeom>
          <a:noFill/>
        </p:spPr>
        <p:txBody>
          <a:bodyPr wrap="none" rtlCol="0">
            <a:spAutoFit/>
          </a:bodyPr>
          <a:lstStyle/>
          <a:p>
            <a:r>
              <a:rPr lang="zh-CN" altLang="en-US" dirty="0"/>
              <a:t>服务配置</a:t>
            </a:r>
            <a:endParaRPr lang="zh-CN" altLang="en-US" dirty="0"/>
          </a:p>
        </p:txBody>
      </p:sp>
      <p:sp>
        <p:nvSpPr>
          <p:cNvPr id="21" name="文本框 20"/>
          <p:cNvSpPr txBox="1"/>
          <p:nvPr/>
        </p:nvSpPr>
        <p:spPr>
          <a:xfrm>
            <a:off x="5422328" y="5845020"/>
            <a:ext cx="1107996" cy="369332"/>
          </a:xfrm>
          <a:prstGeom prst="rect">
            <a:avLst/>
          </a:prstGeom>
          <a:noFill/>
        </p:spPr>
        <p:txBody>
          <a:bodyPr wrap="none" rtlCol="0">
            <a:spAutoFit/>
          </a:bodyPr>
          <a:lstStyle/>
          <a:p>
            <a:r>
              <a:rPr lang="zh-CN" altLang="en-US" dirty="0"/>
              <a:t>服务跟踪</a:t>
            </a:r>
            <a:endParaRPr lang="zh-CN" altLang="en-US" dirty="0"/>
          </a:p>
        </p:txBody>
      </p:sp>
      <p:sp>
        <p:nvSpPr>
          <p:cNvPr id="22" name="文本框 21"/>
          <p:cNvSpPr txBox="1"/>
          <p:nvPr/>
        </p:nvSpPr>
        <p:spPr>
          <a:xfrm>
            <a:off x="9428162" y="5834322"/>
            <a:ext cx="1107996" cy="369332"/>
          </a:xfrm>
          <a:prstGeom prst="rect">
            <a:avLst/>
          </a:prstGeom>
          <a:noFill/>
        </p:spPr>
        <p:txBody>
          <a:bodyPr wrap="none" rtlCol="0">
            <a:spAutoFit/>
          </a:bodyPr>
          <a:lstStyle/>
          <a:p>
            <a:r>
              <a:rPr lang="zh-CN" altLang="en-US" dirty="0"/>
              <a:t>服务消息</a:t>
            </a:r>
            <a:endParaRPr lang="zh-CN" altLang="en-US" dirty="0"/>
          </a:p>
        </p:txBody>
      </p:sp>
      <p:cxnSp>
        <p:nvCxnSpPr>
          <p:cNvPr id="27" name="直接连接符 26"/>
          <p:cNvCxnSpPr/>
          <p:nvPr/>
        </p:nvCxnSpPr>
        <p:spPr>
          <a:xfrm flipV="1">
            <a:off x="6340546" y="2318421"/>
            <a:ext cx="1063264" cy="106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3482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b="1" dirty="0">
                <a:latin typeface="+mn-ea"/>
                <a:ea typeface="+mn-ea"/>
              </a:rPr>
              <a:t>Spring Cloud Alibaba</a:t>
            </a:r>
            <a:r>
              <a:rPr lang="zh-CN" altLang="en-US" sz="2000" b="1" dirty="0">
                <a:latin typeface="+mn-ea"/>
                <a:ea typeface="+mn-ea"/>
              </a:rPr>
              <a:t>：</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hlinkClick r:id="rId1" action="ppaction://hlinkfile"/>
              </a:rPr>
              <a:t>文档地址</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hlinkClick r:id="rId2"/>
              </a:rPr>
              <a:t>示例项目</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pic>
        <p:nvPicPr>
          <p:cNvPr id="3" name="图片 2"/>
          <p:cNvPicPr>
            <a:picLocks noChangeAspect="1"/>
          </p:cNvPicPr>
          <p:nvPr/>
        </p:nvPicPr>
        <p:blipFill>
          <a:blip r:embed="rId3"/>
          <a:stretch>
            <a:fillRect/>
          </a:stretch>
        </p:blipFill>
        <p:spPr>
          <a:xfrm>
            <a:off x="131445" y="3320415"/>
            <a:ext cx="4113530" cy="2616835"/>
          </a:xfrm>
          <a:prstGeom prst="rect">
            <a:avLst/>
          </a:prstGeom>
        </p:spPr>
      </p:pic>
      <p:sp>
        <p:nvSpPr>
          <p:cNvPr id="4"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 name="文本框 4"/>
          <p:cNvSpPr txBox="1"/>
          <p:nvPr/>
        </p:nvSpPr>
        <p:spPr>
          <a:xfrm>
            <a:off x="2334895" y="1691005"/>
            <a:ext cx="9175115" cy="1337945"/>
          </a:xfrm>
          <a:prstGeom prst="rect">
            <a:avLst/>
          </a:prstGeom>
          <a:noFill/>
        </p:spPr>
        <p:txBody>
          <a:bodyPr wrap="square" rtlCol="0" anchor="t">
            <a:spAutoFit/>
          </a:bodyPr>
          <a:p>
            <a:pPr>
              <a:lnSpc>
                <a:spcPct val="150000"/>
              </a:lnSpc>
            </a:pPr>
            <a:r>
              <a:rPr lang="zh-CN" altLang="en-US"/>
              <a:t>Spring Cloud Alibaba 致力于提供微服务开发的一站式解决方案。此项目包含开发分布式应用微服务的必需组件，方便开发者通过 Spring Cloud 编程模型轻松使用这些组件来开发分布式应用服务。</a:t>
            </a:r>
            <a:endParaRPr lang="zh-CN" altLang="en-US"/>
          </a:p>
        </p:txBody>
      </p:sp>
      <p:sp>
        <p:nvSpPr>
          <p:cNvPr id="8" name="文本框 7"/>
          <p:cNvSpPr txBox="1"/>
          <p:nvPr/>
        </p:nvSpPr>
        <p:spPr>
          <a:xfrm>
            <a:off x="4532630" y="2841625"/>
            <a:ext cx="7241540" cy="3830955"/>
          </a:xfrm>
          <a:prstGeom prst="rect">
            <a:avLst/>
          </a:prstGeom>
          <a:noFill/>
        </p:spPr>
        <p:txBody>
          <a:bodyPr wrap="square" rtlCol="0" anchor="t">
            <a:spAutoFit/>
          </a:bodyPr>
          <a:p>
            <a:pPr>
              <a:lnSpc>
                <a:spcPct val="150000"/>
              </a:lnSpc>
            </a:pPr>
            <a:r>
              <a:rPr lang="zh-CN" altLang="en-US">
                <a:solidFill>
                  <a:srgbClr val="FF0000"/>
                </a:solidFill>
                <a:hlinkClick r:id="rId4" action="ppaction://hlinkfile"/>
              </a:rPr>
              <a:t>Nacos</a:t>
            </a:r>
            <a:r>
              <a:rPr lang="zh-CN" altLang="en-US"/>
              <a:t>：一个更易于构建云原生应用的动态服务发现、配置管理和服务管理平台。</a:t>
            </a:r>
            <a:endParaRPr lang="zh-CN" altLang="en-US"/>
          </a:p>
          <a:p>
            <a:pPr>
              <a:lnSpc>
                <a:spcPct val="150000"/>
              </a:lnSpc>
            </a:pPr>
            <a:r>
              <a:rPr lang="zh-CN" altLang="en-US">
                <a:solidFill>
                  <a:srgbClr val="FF0000"/>
                </a:solidFill>
                <a:sym typeface="+mn-ea"/>
                <a:hlinkClick r:id="rId5" action="ppaction://hlinkfile"/>
              </a:rPr>
              <a:t>Sentinel</a:t>
            </a:r>
            <a:r>
              <a:rPr lang="zh-CN" altLang="en-US">
                <a:sym typeface="+mn-ea"/>
              </a:rPr>
              <a:t>：把流量作为切入点，从流量控制、熔断降级、系统负载保护等多个维度保护服务的稳定性。</a:t>
            </a:r>
            <a:endParaRPr lang="zh-CN" altLang="en-US"/>
          </a:p>
          <a:p>
            <a:pPr>
              <a:lnSpc>
                <a:spcPct val="150000"/>
              </a:lnSpc>
            </a:pPr>
            <a:r>
              <a:rPr lang="zh-CN" altLang="en-US">
                <a:solidFill>
                  <a:srgbClr val="FF0000"/>
                </a:solidFill>
              </a:rPr>
              <a:t>Dubbo</a:t>
            </a:r>
            <a:r>
              <a:rPr lang="zh-CN" altLang="en-US"/>
              <a:t>：Apache Dubbo™ 是一款高性能 Java RPC 框架。</a:t>
            </a:r>
            <a:endParaRPr lang="zh-CN" altLang="en-US"/>
          </a:p>
          <a:p>
            <a:pPr>
              <a:lnSpc>
                <a:spcPct val="150000"/>
              </a:lnSpc>
            </a:pPr>
            <a:r>
              <a:rPr lang="zh-CN" altLang="en-US">
                <a:sym typeface="+mn-ea"/>
              </a:rPr>
              <a:t>RocketMQ：一款开源的分布式消息系统，基于高可用分布式集群技术，提供低延时的、高可靠的消息发布与订阅服务。</a:t>
            </a:r>
            <a:endParaRPr lang="zh-CN" altLang="en-US"/>
          </a:p>
          <a:p>
            <a:pPr>
              <a:lnSpc>
                <a:spcPct val="150000"/>
              </a:lnSpc>
            </a:pPr>
            <a:r>
              <a:rPr lang="zh-CN" altLang="en-US">
                <a:solidFill>
                  <a:srgbClr val="FF0000"/>
                </a:solidFill>
              </a:rPr>
              <a:t>Seata</a:t>
            </a:r>
            <a:r>
              <a:rPr lang="zh-CN" altLang="en-US"/>
              <a:t>：阿里巴巴开源产品，一个易于使用的高性能微服务分布式事务解决方案。</a:t>
            </a:r>
            <a:endParaRPr lang="zh-CN" alt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a:t>
            </a:r>
            <a:r>
              <a:rPr lang="zh-CN" altLang="en-US" sz="2800" b="1" dirty="0" smtClean="0">
                <a:solidFill>
                  <a:schemeClr val="tx1">
                    <a:lumMod val="85000"/>
                    <a:lumOff val="15000"/>
                  </a:schemeClr>
                </a:solidFill>
                <a:latin typeface="+mn-ea"/>
                <a:sym typeface="+mn-ea"/>
              </a:rPr>
              <a:t>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smtClean="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5631180"/>
          </a:xfrm>
          <a:prstGeom prst="rect">
            <a:avLst/>
          </a:prstGeom>
        </p:spPr>
        <p:txBody>
          <a:bodyPr wrap="square">
            <a:spAutoFit/>
          </a:bodyPr>
          <a:lstStyle/>
          <a:p>
            <a:pPr lvl="1">
              <a:lnSpc>
                <a:spcPct val="150000"/>
              </a:lnSpc>
            </a:pPr>
            <a:r>
              <a:rPr lang="zh-CN" altLang="en-US" sz="2000" b="1" dirty="0" smtClean="0">
                <a:latin typeface="+mn-ea"/>
                <a:ea typeface="+mn-ea"/>
              </a:rPr>
              <a:t>微服务架构的基础组件</a:t>
            </a:r>
            <a:endParaRPr lang="en-US" altLang="zh-CN" sz="2000" b="1" dirty="0" smtClean="0">
              <a:latin typeface="+mn-ea"/>
              <a:ea typeface="+mn-ea"/>
            </a:endParaRPr>
          </a:p>
          <a:p>
            <a:pPr lvl="1">
              <a:lnSpc>
                <a:spcPct val="150000"/>
              </a:lnSpc>
            </a:pPr>
            <a:r>
              <a:rPr lang="zh-CN" altLang="en-US" sz="2000" dirty="0" smtClean="0">
                <a:latin typeface="+mn-ea"/>
                <a:ea typeface="+mn-ea"/>
              </a:rPr>
              <a:t>为了解决上述问题，业界进行了大量尝试，积累了很多影响广泛的成果工具，例如</a:t>
            </a:r>
            <a:endParaRPr lang="en-US" altLang="zh-CN" sz="2000" dirty="0" smtClean="0">
              <a:latin typeface="+mn-ea"/>
              <a:ea typeface="+mn-ea"/>
            </a:endParaRPr>
          </a:p>
          <a:p>
            <a:pPr marL="800100" lvl="1" indent="-342900">
              <a:lnSpc>
                <a:spcPct val="150000"/>
              </a:lnSpc>
              <a:buFont typeface="Arial" panose="020B0604020202020204" pitchFamily="34" charset="0"/>
              <a:buChar char="•"/>
            </a:pPr>
            <a:r>
              <a:rPr lang="en-US" altLang="zh-CN" sz="2000" b="1" dirty="0" smtClean="0">
                <a:latin typeface="+mn-ea"/>
                <a:ea typeface="+mn-ea"/>
              </a:rPr>
              <a:t>Alibaba </a:t>
            </a:r>
            <a:r>
              <a:rPr lang="zh-CN" altLang="en-US" sz="2000" b="1" dirty="0" smtClean="0">
                <a:latin typeface="+mn-ea"/>
                <a:ea typeface="+mn-ea"/>
              </a:rPr>
              <a:t>：</a:t>
            </a:r>
            <a:endParaRPr lang="en-US" altLang="zh-CN" sz="2000" b="1" dirty="0" smtClean="0">
              <a:latin typeface="+mn-ea"/>
              <a:ea typeface="+mn-ea"/>
            </a:endParaRPr>
          </a:p>
          <a:p>
            <a:pPr marL="1257300" lvl="2" indent="-342900">
              <a:lnSpc>
                <a:spcPct val="150000"/>
              </a:lnSpc>
              <a:buFont typeface="Arial" panose="020B0604020202020204" pitchFamily="34" charset="0"/>
              <a:buChar char="•"/>
            </a:pPr>
            <a:r>
              <a:rPr lang="en-US" altLang="zh-CN" sz="2000" b="1" dirty="0" err="1" smtClean="0">
                <a:latin typeface="+mn-ea"/>
                <a:ea typeface="+mn-ea"/>
              </a:rPr>
              <a:t>Dubbo</a:t>
            </a:r>
            <a:r>
              <a:rPr lang="zh-CN" altLang="en-US" sz="2000" b="1" dirty="0" smtClean="0">
                <a:latin typeface="+mn-ea"/>
                <a:ea typeface="+mn-ea"/>
              </a:rPr>
              <a:t>：</a:t>
            </a:r>
            <a:r>
              <a:rPr lang="zh-CN" altLang="en-US" sz="2000" dirty="0">
                <a:sym typeface="+mn-ea"/>
              </a:rPr>
              <a:t>一款高性能、轻量级的开源 </a:t>
            </a:r>
            <a:r>
              <a:rPr lang="en-US" altLang="zh-CN" sz="2000" dirty="0">
                <a:sym typeface="+mn-ea"/>
              </a:rPr>
              <a:t>Java </a:t>
            </a:r>
            <a:r>
              <a:rPr lang="zh-CN" altLang="en-US" sz="2000" dirty="0">
                <a:sym typeface="+mn-ea"/>
              </a:rPr>
              <a:t>服务框架，致力于</a:t>
            </a:r>
            <a:r>
              <a:rPr lang="en-US" altLang="zh-CN" sz="2000" dirty="0">
                <a:solidFill>
                  <a:srgbClr val="FF0000"/>
                </a:solidFill>
                <a:sym typeface="+mn-ea"/>
              </a:rPr>
              <a:t>RPC</a:t>
            </a:r>
            <a:r>
              <a:rPr lang="zh-CN" altLang="en-US" sz="2000" dirty="0">
                <a:solidFill>
                  <a:srgbClr val="FF0000"/>
                </a:solidFill>
                <a:sym typeface="+mn-ea"/>
              </a:rPr>
              <a:t>和服务治理</a:t>
            </a:r>
            <a:r>
              <a:rPr lang="zh-CN" altLang="en-US" sz="2000" dirty="0">
                <a:sym typeface="+mn-ea"/>
              </a:rPr>
              <a:t>，提供了六大核心能力：面向接口代理的高性能</a:t>
            </a:r>
            <a:r>
              <a:rPr lang="en-US" altLang="zh-CN" sz="2000" dirty="0">
                <a:sym typeface="+mn-ea"/>
              </a:rPr>
              <a:t>RPC</a:t>
            </a:r>
            <a:r>
              <a:rPr lang="zh-CN" altLang="en-US" sz="2000" dirty="0">
                <a:sym typeface="+mn-ea"/>
              </a:rPr>
              <a:t>调用，智能容错和负载均衡，服务自动注册和发现，高度可扩展能力，运行期流量调度，可视化的服务治理与运维。</a:t>
            </a:r>
            <a:r>
              <a:rPr lang="en-US" altLang="zh-CN" sz="2000" dirty="0" smtClean="0">
                <a:hlinkClick r:id="rId1"/>
              </a:rPr>
              <a:t>http</a:t>
            </a:r>
            <a:r>
              <a:rPr lang="en-US" altLang="zh-CN" sz="2000" dirty="0">
                <a:hlinkClick r:id="rId1"/>
              </a:rPr>
              <a:t>://</a:t>
            </a:r>
            <a:r>
              <a:rPr lang="en-US" altLang="zh-CN" sz="2000" dirty="0" smtClean="0">
                <a:hlinkClick r:id="rId1"/>
              </a:rPr>
              <a:t>dubbo.apache.org/zh-cn/index.html</a:t>
            </a:r>
            <a:endParaRPr lang="en-US" altLang="zh-CN" sz="2000" dirty="0" smtClean="0"/>
          </a:p>
          <a:p>
            <a:pPr marL="1257300" lvl="2" indent="-342900">
              <a:lnSpc>
                <a:spcPct val="150000"/>
              </a:lnSpc>
              <a:buFont typeface="Arial" panose="020B0604020202020204" pitchFamily="34" charset="0"/>
              <a:buChar char="•"/>
            </a:pPr>
            <a:r>
              <a:rPr lang="en-US" altLang="zh-CN" sz="2000" b="1" dirty="0" err="1" smtClean="0">
                <a:latin typeface="+mn-ea"/>
              </a:rPr>
              <a:t>Nacos</a:t>
            </a:r>
            <a:r>
              <a:rPr lang="zh-CN" altLang="en-US" sz="2000" b="1" dirty="0" smtClean="0">
                <a:latin typeface="+mn-ea"/>
              </a:rPr>
              <a:t>：</a:t>
            </a:r>
            <a:r>
              <a:rPr lang="en-US" altLang="zh-CN" sz="2000" dirty="0"/>
              <a:t> </a:t>
            </a:r>
            <a:r>
              <a:rPr lang="en-US" altLang="zh-CN" sz="2000" dirty="0" err="1" smtClean="0"/>
              <a:t>Dubbo</a:t>
            </a:r>
            <a:r>
              <a:rPr lang="en-US" altLang="zh-CN" sz="2000" dirty="0" smtClean="0"/>
              <a:t> </a:t>
            </a:r>
            <a:r>
              <a:rPr lang="zh-CN" altLang="en-US" sz="2000" dirty="0"/>
              <a:t>生态系统</a:t>
            </a:r>
            <a:r>
              <a:rPr lang="zh-CN" altLang="en-US" sz="2000" dirty="0" smtClean="0"/>
              <a:t>中的</a:t>
            </a:r>
            <a:r>
              <a:rPr lang="zh-CN" altLang="en-US" sz="2000" dirty="0"/>
              <a:t>注册</a:t>
            </a:r>
            <a:r>
              <a:rPr lang="zh-CN" altLang="en-US" sz="2000" dirty="0" smtClean="0"/>
              <a:t>中心</a:t>
            </a:r>
            <a:endParaRPr lang="en-US" altLang="zh-CN" sz="2000" dirty="0" smtClean="0"/>
          </a:p>
          <a:p>
            <a:pPr marL="1257300" lvl="2" indent="-342900">
              <a:lnSpc>
                <a:spcPct val="150000"/>
              </a:lnSpc>
              <a:buFont typeface="Arial" panose="020B0604020202020204" pitchFamily="34" charset="0"/>
              <a:buChar char="•"/>
            </a:pPr>
            <a:r>
              <a:rPr lang="en-US" altLang="zh-CN" sz="2000" dirty="0"/>
              <a:t>Sentinel</a:t>
            </a:r>
            <a:r>
              <a:rPr lang="zh-CN" altLang="en-US" sz="2000" dirty="0"/>
              <a:t> </a:t>
            </a:r>
            <a:r>
              <a:rPr lang="zh-CN" altLang="en-US" sz="2000" dirty="0" smtClean="0"/>
              <a:t>：轻量级</a:t>
            </a:r>
            <a:r>
              <a:rPr lang="zh-CN" altLang="en-US" sz="2000" dirty="0"/>
              <a:t>流量控制</a:t>
            </a:r>
            <a:r>
              <a:rPr lang="zh-CN" altLang="en-US" sz="2000" dirty="0" smtClean="0"/>
              <a:t>框架，从</a:t>
            </a:r>
            <a:r>
              <a:rPr lang="zh-CN" altLang="en-US" sz="2000" dirty="0"/>
              <a:t>流量控制</a:t>
            </a:r>
            <a:r>
              <a:rPr lang="zh-CN" altLang="en-US" sz="2000" dirty="0" smtClean="0"/>
              <a:t>、</a:t>
            </a:r>
            <a:endParaRPr lang="en-US" altLang="zh-CN" sz="2000" dirty="0" smtClean="0"/>
          </a:p>
          <a:p>
            <a:pPr lvl="2">
              <a:lnSpc>
                <a:spcPct val="150000"/>
              </a:lnSpc>
            </a:pPr>
            <a:r>
              <a:rPr lang="en-US" altLang="zh-CN" sz="2000" dirty="0"/>
              <a:t>	 </a:t>
            </a:r>
            <a:r>
              <a:rPr lang="en-US" altLang="zh-CN" sz="2000" dirty="0" smtClean="0"/>
              <a:t>         </a:t>
            </a:r>
            <a:r>
              <a:rPr lang="zh-CN" altLang="en-US" sz="2000" dirty="0" smtClean="0"/>
              <a:t>熔断</a:t>
            </a:r>
            <a:r>
              <a:rPr lang="zh-CN" altLang="en-US" sz="2000" dirty="0"/>
              <a:t>降级、系统负载保护等多个</a:t>
            </a:r>
            <a:r>
              <a:rPr lang="zh-CN" altLang="en-US" sz="2000" dirty="0" smtClean="0"/>
              <a:t>维度</a:t>
            </a:r>
            <a:endParaRPr lang="en-US" altLang="zh-CN" sz="2000" dirty="0" smtClean="0"/>
          </a:p>
          <a:p>
            <a:pPr lvl="2">
              <a:lnSpc>
                <a:spcPct val="150000"/>
              </a:lnSpc>
            </a:pPr>
            <a:r>
              <a:rPr lang="en-US" altLang="zh-CN" sz="2000" dirty="0"/>
              <a:t> </a:t>
            </a:r>
            <a:r>
              <a:rPr lang="en-US" altLang="zh-CN" sz="2000" dirty="0" smtClean="0"/>
              <a:t>                      </a:t>
            </a:r>
            <a:r>
              <a:rPr lang="zh-CN" altLang="en-US" sz="2000" dirty="0" smtClean="0"/>
              <a:t>保护</a:t>
            </a:r>
            <a:r>
              <a:rPr lang="zh-CN" altLang="en-US" sz="2000" dirty="0"/>
              <a:t>服务的稳定性</a:t>
            </a:r>
            <a:endParaRPr lang="en-US" altLang="zh-CN" sz="2000" b="1" dirty="0" smtClean="0">
              <a:latin typeface="+mn-ea"/>
              <a:ea typeface="+mn-ea"/>
            </a:endParaRPr>
          </a:p>
          <a:p>
            <a:pPr lvl="1">
              <a:lnSpc>
                <a:spcPct val="150000"/>
              </a:lnSpc>
            </a:pPr>
            <a:endParaRPr lang="en-US" altLang="zh-CN" sz="2000" b="1" dirty="0" smtClean="0">
              <a:latin typeface="+mn-ea"/>
              <a:ea typeface="+mn-ea"/>
            </a:endParaRPr>
          </a:p>
        </p:txBody>
      </p:sp>
      <p:pic>
        <p:nvPicPr>
          <p:cNvPr id="2050" name="Picture 2" descr="http://dubbo.apache.org/img/architectur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610" y="3856990"/>
            <a:ext cx="3860800" cy="300101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10715887" y="4192213"/>
            <a:ext cx="1104762" cy="419048"/>
          </a:xfrm>
          <a:prstGeom prst="rect">
            <a:avLst/>
          </a:prstGeom>
        </p:spPr>
      </p:pic>
    </p:spTree>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234315" y="1236345"/>
            <a:ext cx="11669395" cy="5123180"/>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charset="0"/>
                <a:ea typeface="微软雅黑" charset="0"/>
                <a:cs typeface="微软雅黑" charset="0"/>
              </a:rPr>
              <a:t>Nacos 是什么？</a:t>
            </a:r>
            <a:endParaRPr lang="en-US" altLang="zh-CN" sz="2000" b="1" dirty="0">
              <a:latin typeface="+mn-ea"/>
              <a:ea typeface="+mn-ea"/>
            </a:endParaRPr>
          </a:p>
          <a:p>
            <a:pPr lvl="1" indent="0">
              <a:lnSpc>
                <a:spcPct val="150000"/>
              </a:lnSpc>
              <a:buFont typeface="Arial" panose="020B0604020202020204" pitchFamily="34" charset="0"/>
              <a:buNone/>
            </a:pPr>
            <a:r>
              <a:rPr lang="en-US" altLang="zh-CN" sz="1800" dirty="0">
                <a:latin typeface="微软雅黑" charset="0"/>
                <a:ea typeface="微软雅黑" charset="0"/>
                <a:cs typeface="微软雅黑" charset="0"/>
              </a:rPr>
              <a:t>     Nacos 支持几乎所有主流类型的“服务”的发现、配置和管理。</a:t>
            </a:r>
            <a:endParaRPr lang="en-US" altLang="zh-CN" sz="2000" b="1" dirty="0">
              <a:latin typeface="+mn-ea"/>
              <a:ea typeface="+mn-ea"/>
            </a:endParaRPr>
          </a:p>
          <a:p>
            <a:pPr marL="800100" lvl="1" indent="-342900">
              <a:lnSpc>
                <a:spcPct val="150000"/>
              </a:lnSpc>
              <a:buFont typeface="Arial" panose="020B0604020202020204" pitchFamily="34" charset="0"/>
              <a:buChar char="•"/>
            </a:pPr>
            <a:r>
              <a:rPr lang="en-US" altLang="zh-CN" sz="1800" b="1" dirty="0">
                <a:latin typeface="微软雅黑" charset="0"/>
                <a:ea typeface="微软雅黑" charset="0"/>
                <a:cs typeface="微软雅黑" charset="0"/>
              </a:rPr>
              <a:t>服务发现和服务健康监测</a:t>
            </a:r>
            <a:endParaRPr lang="en-US" altLang="zh-CN" sz="1800" b="1"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Nacos 支持基于 DNS 和基于 RPC 的服务发现。服务提供者注册 Service 后，服务消费者可以使用DNS TODO 或HTTP&amp;API查找和发现服务</a:t>
            </a:r>
            <a:r>
              <a:rPr lang="zh-CN" altLang="en-US" sz="1600" dirty="0">
                <a:latin typeface="微软雅黑" charset="0"/>
                <a:ea typeface="微软雅黑" charset="0"/>
                <a:cs typeface="微软雅黑" charset="0"/>
              </a:rPr>
              <a:t>。</a:t>
            </a:r>
            <a:endParaRPr lang="zh-CN" altLang="en-US" sz="16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Nacos 提供对服务的实时的健康检查，阻止向不健康的主机或服务实例发送请求。Nacos 支持传输层 (PING 或 TCP)和应用层 (如 HTTP、MySQL、用户自定义）的健康检查。</a:t>
            </a:r>
            <a:r>
              <a:rPr lang="en-US" altLang="zh-CN" sz="1800" dirty="0">
                <a:latin typeface="微软雅黑" charset="0"/>
                <a:ea typeface="微软雅黑" charset="0"/>
                <a:cs typeface="微软雅黑" charset="0"/>
              </a:rPr>
              <a:t> </a:t>
            </a:r>
            <a:endParaRPr lang="en-US" altLang="zh-CN" sz="1800" dirty="0">
              <a:latin typeface="微软雅黑" charset="0"/>
              <a:ea typeface="微软雅黑" charset="0"/>
              <a:cs typeface="微软雅黑" charset="0"/>
            </a:endParaRPr>
          </a:p>
          <a:p>
            <a:pPr marL="800100" lvl="1" indent="-342900">
              <a:lnSpc>
                <a:spcPct val="150000"/>
              </a:lnSpc>
              <a:buFont typeface="Arial" panose="020B0604020202020204" pitchFamily="34" charset="0"/>
              <a:buChar char="•"/>
            </a:pPr>
            <a:r>
              <a:rPr lang="en-US" altLang="zh-CN" sz="1800" b="1" dirty="0">
                <a:latin typeface="微软雅黑" charset="0"/>
                <a:ea typeface="微软雅黑" charset="0"/>
                <a:cs typeface="微软雅黑" charset="0"/>
              </a:rPr>
              <a:t>动态配置服务</a:t>
            </a:r>
            <a:endParaRPr lang="en-US" altLang="zh-CN" sz="18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以中心化、外部化和动态化的方式管理所有环境的应用配置和服务配置。</a:t>
            </a:r>
            <a:endParaRPr lang="en-US" altLang="zh-CN" sz="16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消除了配置变更时重新部署应用和服务的需要，让配置管理变得更加高效和敏捷。</a:t>
            </a:r>
            <a:endParaRPr lang="en-US" altLang="zh-CN" sz="16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配置中心化管理让实现无状态服务变得更简单，让服务按需弹性扩展变得更容易。</a:t>
            </a:r>
            <a:endParaRPr lang="en-US" altLang="zh-CN" sz="16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600" dirty="0">
                <a:latin typeface="微软雅黑" charset="0"/>
                <a:ea typeface="微软雅黑" charset="0"/>
                <a:cs typeface="微软雅黑" charset="0"/>
              </a:rPr>
              <a:t>Nacos 提供了一个简洁易用的UI (控制台样例 Demo) 帮助您管理所有的服务和应用的配置。Nacos 还提供包括配置版本跟踪、金丝雀发布、一键回滚配置以及客户端配置更新状态跟踪在内的一系列开箱即用的配置管理特性。</a:t>
            </a:r>
            <a:endParaRPr lang="en-US" altLang="zh-CN" sz="2000" b="1" dirty="0">
              <a:latin typeface="+mn-ea"/>
              <a:ea typeface="+mn-ea"/>
            </a:endParaRPr>
          </a:p>
        </p:txBody>
      </p:sp>
      <p:sp>
        <p:nvSpPr>
          <p:cNvPr id="4"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4754245"/>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1800" b="1" dirty="0">
                <a:latin typeface="微软雅黑" charset="0"/>
                <a:ea typeface="微软雅黑" charset="0"/>
                <a:cs typeface="微软雅黑" charset="0"/>
              </a:rPr>
              <a:t>动态 DNS 服务</a:t>
            </a:r>
            <a:endParaRPr lang="en-US" altLang="zh-CN" sz="18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800" dirty="0">
                <a:latin typeface="微软雅黑" charset="0"/>
                <a:ea typeface="微软雅黑" charset="0"/>
                <a:cs typeface="微软雅黑" charset="0"/>
              </a:rPr>
              <a:t>支持权重路由，更容易地实现中间层负载均衡、更灵活的路由策略、流量控制以及数据中心内网的简单DNS解析服务。</a:t>
            </a:r>
            <a:endParaRPr lang="en-US" altLang="zh-CN" sz="18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800" dirty="0">
                <a:latin typeface="微软雅黑" charset="0"/>
                <a:ea typeface="微软雅黑" charset="0"/>
                <a:cs typeface="微软雅黑" charset="0"/>
              </a:rPr>
              <a:t>更容易地实现以 DNS 协议为基础的服务发现，以消除耦合到厂商私有服务发现 API 上的风险。</a:t>
            </a:r>
            <a:endParaRPr lang="en-US" altLang="zh-CN" sz="18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800" dirty="0">
                <a:latin typeface="微软雅黑" charset="0"/>
                <a:ea typeface="微软雅黑" charset="0"/>
                <a:cs typeface="微软雅黑" charset="0"/>
              </a:rPr>
              <a:t>Nacos 提供了一些简单的 DNS APIs TODO 帮助您管理服务的关联域名和可用的 IP:PORT 列表.</a:t>
            </a:r>
            <a:endParaRPr lang="en-US" altLang="zh-CN" sz="1800" dirty="0">
              <a:latin typeface="微软雅黑" charset="0"/>
              <a:ea typeface="微软雅黑" charset="0"/>
              <a:cs typeface="微软雅黑" charset="0"/>
            </a:endParaRPr>
          </a:p>
          <a:p>
            <a:pPr marL="800100" lvl="1" indent="-342900">
              <a:lnSpc>
                <a:spcPct val="150000"/>
              </a:lnSpc>
              <a:buFont typeface="Arial" panose="020B0604020202020204" pitchFamily="34" charset="0"/>
              <a:buChar char="•"/>
            </a:pPr>
            <a:r>
              <a:rPr lang="en-US" altLang="zh-CN" sz="1800" b="1" dirty="0">
                <a:latin typeface="微软雅黑" charset="0"/>
                <a:ea typeface="微软雅黑" charset="0"/>
                <a:cs typeface="微软雅黑" charset="0"/>
              </a:rPr>
              <a:t>服务及其元数据管理</a:t>
            </a:r>
            <a:endParaRPr lang="en-US" altLang="zh-CN" sz="1800" dirty="0">
              <a:latin typeface="微软雅黑" charset="0"/>
              <a:ea typeface="微软雅黑" charset="0"/>
              <a:cs typeface="微软雅黑" charset="0"/>
            </a:endParaRPr>
          </a:p>
          <a:p>
            <a:pPr marL="1257300" lvl="2" indent="-342900">
              <a:lnSpc>
                <a:spcPct val="150000"/>
              </a:lnSpc>
              <a:buFont typeface="Arial" panose="020B0604020202020204" pitchFamily="34" charset="0"/>
              <a:buChar char="•"/>
            </a:pPr>
            <a:r>
              <a:rPr lang="en-US" altLang="zh-CN" sz="1800" dirty="0">
                <a:latin typeface="微软雅黑" charset="0"/>
                <a:ea typeface="微软雅黑" charset="0"/>
                <a:cs typeface="微软雅黑" charset="0"/>
              </a:rPr>
              <a:t>Nacos </a:t>
            </a:r>
            <a:r>
              <a:rPr lang="zh-CN" altLang="en-US" sz="1800" dirty="0">
                <a:latin typeface="微软雅黑" charset="0"/>
                <a:ea typeface="微软雅黑" charset="0"/>
                <a:cs typeface="微软雅黑" charset="0"/>
              </a:rPr>
              <a:t>支持</a:t>
            </a:r>
            <a:r>
              <a:rPr lang="en-US" altLang="zh-CN" sz="1800" dirty="0">
                <a:latin typeface="微软雅黑" charset="0"/>
                <a:ea typeface="微软雅黑" charset="0"/>
                <a:cs typeface="微软雅黑" charset="0"/>
              </a:rPr>
              <a:t>从微服务平台建设的视角管理数据中心的所有服务及元数据，包括管理服务的描述、生命周期、服务的静态依赖分析、服务的健康状态、服务的流量管理、路由及安全策略、服务的 SLA 以及最首要的 metrics 统计数据。</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sp>
        <p:nvSpPr>
          <p:cNvPr id="4"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308950"/>
            <a:ext cx="11662611" cy="2768600"/>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b="1" dirty="0">
                <a:latin typeface="+mn-ea"/>
                <a:ea typeface="+mn-ea"/>
              </a:rPr>
              <a:t>Sentinel 是什么？</a:t>
            </a:r>
            <a:endParaRPr lang="en-US" altLang="zh-CN" sz="2000" b="1" dirty="0">
              <a:latin typeface="+mn-ea"/>
              <a:ea typeface="+mn-ea"/>
            </a:endParaRPr>
          </a:p>
          <a:p>
            <a:pPr lvl="1" indent="0">
              <a:lnSpc>
                <a:spcPct val="150000"/>
              </a:lnSpc>
              <a:buFont typeface="Arial" panose="020B0604020202020204" pitchFamily="34" charset="0"/>
              <a:buNone/>
            </a:pPr>
            <a:r>
              <a:rPr lang="en-US" altLang="zh-CN" sz="1800" dirty="0">
                <a:latin typeface="微软雅黑" charset="0"/>
                <a:ea typeface="微软雅黑" charset="0"/>
                <a:cs typeface="微软雅黑" charset="0"/>
              </a:rPr>
              <a:t>      随着微服务的流行，服务和服务之间的稳定性变得越来越重要。Sentinel 以流量为切入点，从流量控制、熔断降级、系统负载保护等多个维度保护服务的稳定性。</a:t>
            </a:r>
            <a:endParaRPr lang="en-US" altLang="zh-CN" sz="2000" b="1"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b="1" dirty="0">
              <a:latin typeface="+mn-ea"/>
              <a:ea typeface="+mn-ea"/>
            </a:endParaRPr>
          </a:p>
          <a:p>
            <a:pPr lvl="1">
              <a:lnSpc>
                <a:spcPct val="150000"/>
              </a:lnSpc>
            </a:pPr>
            <a:endParaRPr lang="en-US" altLang="zh-CN" sz="2000" b="1" dirty="0">
              <a:latin typeface="+mn-ea"/>
              <a:ea typeface="+mn-ea"/>
            </a:endParaRPr>
          </a:p>
        </p:txBody>
      </p:sp>
      <p:sp>
        <p:nvSpPr>
          <p:cNvPr id="4"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6" name="图片 5"/>
          <p:cNvPicPr>
            <a:picLocks noChangeAspect="1"/>
          </p:cNvPicPr>
          <p:nvPr/>
        </p:nvPicPr>
        <p:blipFill>
          <a:blip r:embed="rId1"/>
          <a:stretch>
            <a:fillRect/>
          </a:stretch>
        </p:blipFill>
        <p:spPr>
          <a:xfrm>
            <a:off x="2137410" y="2825115"/>
            <a:ext cx="7917180" cy="3694430"/>
          </a:xfrm>
          <a:prstGeom prst="rect">
            <a:avLst/>
          </a:prstGeom>
        </p:spPr>
      </p:pic>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4" name="关于我们"/>
          <p:cNvSpPr/>
          <p:nvPr/>
        </p:nvSpPr>
        <p:spPr>
          <a:xfrm>
            <a:off x="142875" y="446088"/>
            <a:ext cx="6457950" cy="953135"/>
          </a:xfrm>
          <a:prstGeom prst="rect">
            <a:avLst/>
          </a:prstGeom>
        </p:spPr>
        <p:txBody>
          <a:bodyPr wrap="square">
            <a:spAutoFit/>
          </a:bodyPr>
          <a:p>
            <a:pPr eaLnBrk="1" fontAlgn="auto" hangingPunct="1">
              <a:spcBef>
                <a:spcPts val="0"/>
              </a:spcBef>
              <a:spcAft>
                <a:spcPts val="0"/>
              </a:spcAft>
              <a:defRPr/>
            </a:pPr>
            <a:r>
              <a:rPr lang="en-US" altLang="zh-CN" sz="2800" b="1" dirty="0" smtClean="0">
                <a:solidFill>
                  <a:schemeClr val="tx1">
                    <a:lumMod val="85000"/>
                    <a:lumOff val="15000"/>
                  </a:schemeClr>
                </a:solidFill>
                <a:latin typeface="+mn-ea"/>
                <a:sym typeface="+mn-ea"/>
              </a:rPr>
              <a:t>7.4  主流的微服务开发框架</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8" name="圆角矩形 7"/>
          <p:cNvSpPr/>
          <p:nvPr/>
        </p:nvSpPr>
        <p:spPr>
          <a:xfrm>
            <a:off x="5910405" y="2376971"/>
            <a:ext cx="2145672" cy="641921"/>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dirty="0"/>
              <a:t>注册中心</a:t>
            </a:r>
            <a:endParaRPr lang="en-US" altLang="zh-CN" dirty="0"/>
          </a:p>
          <a:p>
            <a:pPr algn="ctr"/>
            <a:r>
              <a:rPr lang="zh-CN" altLang="en-US" dirty="0"/>
              <a:t>（</a:t>
            </a:r>
            <a:r>
              <a:rPr lang="en-US" altLang="zh-CN" dirty="0"/>
              <a:t>nacos-server</a:t>
            </a:r>
            <a:r>
              <a:rPr lang="zh-CN" altLang="en-US" dirty="0"/>
              <a:t>）</a:t>
            </a:r>
            <a:endParaRPr lang="zh-CN" altLang="en-US" dirty="0"/>
          </a:p>
        </p:txBody>
      </p:sp>
      <p:sp>
        <p:nvSpPr>
          <p:cNvPr id="10" name="圆角矩形 9"/>
          <p:cNvSpPr/>
          <p:nvPr/>
        </p:nvSpPr>
        <p:spPr>
          <a:xfrm>
            <a:off x="3764733" y="3798901"/>
            <a:ext cx="2145672" cy="64192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zh-CN" altLang="en-US" dirty="0"/>
              <a:t>网关服务</a:t>
            </a:r>
            <a:endParaRPr lang="en-US" altLang="zh-CN" dirty="0"/>
          </a:p>
          <a:p>
            <a:pPr algn="ctr"/>
            <a:r>
              <a:rPr lang="zh-CN" altLang="en-US" dirty="0"/>
              <a:t>（</a:t>
            </a:r>
            <a:r>
              <a:rPr lang="en-US" altLang="zh-CN" dirty="0"/>
              <a:t>Gateway</a:t>
            </a:r>
            <a:r>
              <a:rPr lang="zh-CN" altLang="en-US" dirty="0"/>
              <a:t>）</a:t>
            </a:r>
            <a:endParaRPr lang="zh-CN" altLang="en-US" dirty="0"/>
          </a:p>
        </p:txBody>
      </p:sp>
      <p:sp>
        <p:nvSpPr>
          <p:cNvPr id="11" name="圆角矩形 10"/>
          <p:cNvSpPr/>
          <p:nvPr/>
        </p:nvSpPr>
        <p:spPr>
          <a:xfrm>
            <a:off x="3963908" y="4119861"/>
            <a:ext cx="2145672" cy="64192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p>
            <a:pPr algn="ctr"/>
            <a:r>
              <a:rPr lang="zh-CN" altLang="en-US" dirty="0"/>
              <a:t>网关服务</a:t>
            </a:r>
            <a:endParaRPr lang="en-US" altLang="zh-CN" dirty="0"/>
          </a:p>
          <a:p>
            <a:pPr algn="ctr"/>
            <a:r>
              <a:rPr lang="zh-CN" altLang="en-US" dirty="0"/>
              <a:t>（</a:t>
            </a:r>
            <a:r>
              <a:rPr lang="en-US" altLang="zh-CN" dirty="0"/>
              <a:t>Gateway</a:t>
            </a:r>
            <a:r>
              <a:rPr lang="zh-CN" altLang="en-US" dirty="0"/>
              <a:t>）</a:t>
            </a:r>
            <a:endParaRPr lang="zh-CN" altLang="en-US" dirty="0"/>
          </a:p>
        </p:txBody>
      </p:sp>
      <p:sp>
        <p:nvSpPr>
          <p:cNvPr id="12" name="圆角矩形 11"/>
          <p:cNvSpPr/>
          <p:nvPr/>
        </p:nvSpPr>
        <p:spPr>
          <a:xfrm>
            <a:off x="8925210" y="2537450"/>
            <a:ext cx="2145672" cy="6419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dirty="0"/>
              <a:t>订单服务</a:t>
            </a:r>
            <a:endParaRPr lang="en-US" altLang="zh-CN" dirty="0"/>
          </a:p>
          <a:p>
            <a:pPr algn="ctr"/>
            <a:r>
              <a:rPr lang="zh-CN" altLang="en-US" dirty="0"/>
              <a:t>（</a:t>
            </a:r>
            <a:r>
              <a:rPr lang="en-US" altLang="zh-CN" dirty="0"/>
              <a:t>Order</a:t>
            </a:r>
            <a:r>
              <a:rPr lang="zh-CN" altLang="en-US" dirty="0"/>
              <a:t>）</a:t>
            </a:r>
            <a:endParaRPr lang="zh-CN" altLang="en-US" dirty="0"/>
          </a:p>
        </p:txBody>
      </p:sp>
      <p:sp>
        <p:nvSpPr>
          <p:cNvPr id="13" name="圆角矩形 12"/>
          <p:cNvSpPr/>
          <p:nvPr/>
        </p:nvSpPr>
        <p:spPr>
          <a:xfrm>
            <a:off x="9106278" y="2858410"/>
            <a:ext cx="2145672" cy="6419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zh-CN" altLang="en-US" dirty="0"/>
              <a:t>订单服务</a:t>
            </a:r>
            <a:endParaRPr lang="en-US" altLang="zh-CN" dirty="0"/>
          </a:p>
          <a:p>
            <a:pPr algn="ctr"/>
            <a:r>
              <a:rPr lang="zh-CN" altLang="en-US" dirty="0"/>
              <a:t>（</a:t>
            </a:r>
            <a:r>
              <a:rPr lang="en-US" altLang="zh-CN" dirty="0"/>
              <a:t>Order</a:t>
            </a:r>
            <a:r>
              <a:rPr lang="zh-CN" altLang="en-US" dirty="0"/>
              <a:t>）</a:t>
            </a:r>
            <a:endParaRPr lang="zh-CN" altLang="en-US" dirty="0"/>
          </a:p>
        </p:txBody>
      </p:sp>
      <p:sp>
        <p:nvSpPr>
          <p:cNvPr id="14" name="圆角矩形 13"/>
          <p:cNvSpPr/>
          <p:nvPr/>
        </p:nvSpPr>
        <p:spPr>
          <a:xfrm>
            <a:off x="8960761" y="5082741"/>
            <a:ext cx="2145672" cy="6419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zh-CN" altLang="en-US" dirty="0"/>
              <a:t>库存服务</a:t>
            </a:r>
            <a:endParaRPr lang="en-US" altLang="zh-CN" dirty="0"/>
          </a:p>
          <a:p>
            <a:pPr algn="ctr"/>
            <a:r>
              <a:rPr lang="zh-CN" altLang="en-US" dirty="0"/>
              <a:t>（</a:t>
            </a:r>
            <a:r>
              <a:rPr lang="en-US" altLang="zh-CN" dirty="0"/>
              <a:t>Inventory</a:t>
            </a:r>
            <a:r>
              <a:rPr lang="zh-CN" altLang="en-US" dirty="0"/>
              <a:t>）</a:t>
            </a:r>
            <a:endParaRPr lang="zh-CN" altLang="en-US" dirty="0"/>
          </a:p>
        </p:txBody>
      </p:sp>
      <p:sp>
        <p:nvSpPr>
          <p:cNvPr id="15" name="圆角矩形 14"/>
          <p:cNvSpPr/>
          <p:nvPr/>
        </p:nvSpPr>
        <p:spPr>
          <a:xfrm>
            <a:off x="9160794" y="5403701"/>
            <a:ext cx="2145672" cy="64192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zh-CN" altLang="en-US" dirty="0"/>
              <a:t>库存服务</a:t>
            </a:r>
            <a:endParaRPr lang="en-US" altLang="zh-CN" dirty="0"/>
          </a:p>
          <a:p>
            <a:pPr algn="ctr"/>
            <a:r>
              <a:rPr lang="zh-CN" altLang="en-US" dirty="0"/>
              <a:t>（</a:t>
            </a:r>
            <a:r>
              <a:rPr lang="en-US" altLang="zh-CN" dirty="0"/>
              <a:t>Inventory</a:t>
            </a:r>
            <a:r>
              <a:rPr lang="zh-CN" altLang="en-US" dirty="0"/>
              <a:t>）</a:t>
            </a:r>
            <a:endParaRPr lang="zh-CN" altLang="en-US" dirty="0"/>
          </a:p>
        </p:txBody>
      </p:sp>
      <p:sp>
        <p:nvSpPr>
          <p:cNvPr id="5" name="圆角矩形 4"/>
          <p:cNvSpPr/>
          <p:nvPr/>
        </p:nvSpPr>
        <p:spPr>
          <a:xfrm>
            <a:off x="4843604" y="1596962"/>
            <a:ext cx="7007382" cy="48309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p>
            <a:pPr algn="ctr"/>
            <a:endParaRPr lang="zh-CN" altLang="en-US"/>
          </a:p>
        </p:txBody>
      </p:sp>
      <p:cxnSp>
        <p:nvCxnSpPr>
          <p:cNvPr id="16" name="直接箭头连接符 15"/>
          <p:cNvCxnSpPr/>
          <p:nvPr/>
        </p:nvCxnSpPr>
        <p:spPr>
          <a:xfrm>
            <a:off x="9832061" y="3500331"/>
            <a:ext cx="27160" cy="158241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328165" y="3995787"/>
            <a:ext cx="1242649" cy="584775"/>
          </a:xfrm>
          <a:prstGeom prst="rect">
            <a:avLst/>
          </a:prstGeom>
        </p:spPr>
        <p:txBody>
          <a:bodyPr wrap="none">
            <a:spAutoFit/>
          </a:bodyPr>
          <a:p>
            <a:pPr algn="ctr"/>
            <a:r>
              <a:rPr lang="zh-CN" altLang="en-US" sz="1600" dirty="0"/>
              <a:t>服务调用</a:t>
            </a:r>
            <a:endParaRPr lang="en-US" altLang="zh-CN" sz="1600" dirty="0"/>
          </a:p>
          <a:p>
            <a:pPr algn="ctr"/>
            <a:r>
              <a:rPr lang="zh-CN" altLang="en-US" sz="1600" dirty="0"/>
              <a:t>（</a:t>
            </a:r>
            <a:r>
              <a:rPr lang="en-US" altLang="zh-CN" sz="1600" dirty="0"/>
              <a:t>Ribbon</a:t>
            </a:r>
            <a:r>
              <a:rPr lang="zh-CN" altLang="en-US" sz="1600" dirty="0"/>
              <a:t>）</a:t>
            </a:r>
            <a:endParaRPr lang="zh-CN" altLang="en-US" sz="1600" dirty="0"/>
          </a:p>
        </p:txBody>
      </p:sp>
      <p:cxnSp>
        <p:nvCxnSpPr>
          <p:cNvPr id="20" name="直接箭头连接符 19"/>
          <p:cNvCxnSpPr/>
          <p:nvPr/>
        </p:nvCxnSpPr>
        <p:spPr>
          <a:xfrm flipH="1" flipV="1">
            <a:off x="10305859" y="3500331"/>
            <a:ext cx="44612" cy="1521033"/>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130012" y="2858410"/>
            <a:ext cx="715224"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endCxn id="14" idx="1"/>
          </p:cNvCxnSpPr>
          <p:nvPr/>
        </p:nvCxnSpPr>
        <p:spPr>
          <a:xfrm rot="16200000" flipH="1">
            <a:off x="6818293" y="3261233"/>
            <a:ext cx="2307417" cy="1977520"/>
          </a:xfrm>
          <a:prstGeom prst="bentConnector2">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1" idx="3"/>
          </p:cNvCxnSpPr>
          <p:nvPr/>
        </p:nvCxnSpPr>
        <p:spPr>
          <a:xfrm flipV="1">
            <a:off x="6109580" y="3179370"/>
            <a:ext cx="2815630" cy="126145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1" idx="3"/>
          </p:cNvCxnSpPr>
          <p:nvPr/>
        </p:nvCxnSpPr>
        <p:spPr>
          <a:xfrm>
            <a:off x="6109580" y="4440822"/>
            <a:ext cx="2815630" cy="120075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0" idx="3"/>
          </p:cNvCxnSpPr>
          <p:nvPr/>
        </p:nvCxnSpPr>
        <p:spPr>
          <a:xfrm flipV="1">
            <a:off x="5910405" y="3018892"/>
            <a:ext cx="875168" cy="1100970"/>
          </a:xfrm>
          <a:prstGeom prst="bentConnector2">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231758" y="4871921"/>
            <a:ext cx="1915909" cy="338554"/>
          </a:xfrm>
          <a:prstGeom prst="rect">
            <a:avLst/>
          </a:prstGeom>
          <a:noFill/>
        </p:spPr>
        <p:txBody>
          <a:bodyPr wrap="none" rtlCol="0">
            <a:spAutoFit/>
          </a:bodyPr>
          <a:p>
            <a:r>
              <a:rPr lang="zh-CN" altLang="en-US" sz="1600" dirty="0"/>
              <a:t>端口：</a:t>
            </a:r>
            <a:r>
              <a:rPr lang="en-US" altLang="zh-CN" sz="1600" dirty="0"/>
              <a:t>8001</a:t>
            </a:r>
            <a:r>
              <a:rPr lang="zh-CN" altLang="en-US" sz="1600" dirty="0"/>
              <a:t>、</a:t>
            </a:r>
            <a:r>
              <a:rPr lang="en-US" altLang="zh-CN" sz="1600" dirty="0"/>
              <a:t>8002</a:t>
            </a:r>
            <a:endParaRPr lang="zh-CN" altLang="en-US" sz="1600" dirty="0"/>
          </a:p>
        </p:txBody>
      </p:sp>
      <p:sp>
        <p:nvSpPr>
          <p:cNvPr id="38" name="文本框 37"/>
          <p:cNvSpPr txBox="1"/>
          <p:nvPr/>
        </p:nvSpPr>
        <p:spPr>
          <a:xfrm>
            <a:off x="6147742" y="1962253"/>
            <a:ext cx="1244600" cy="337185"/>
          </a:xfrm>
          <a:prstGeom prst="rect">
            <a:avLst/>
          </a:prstGeom>
          <a:noFill/>
        </p:spPr>
        <p:txBody>
          <a:bodyPr wrap="none" rtlCol="0">
            <a:spAutoFit/>
          </a:bodyPr>
          <a:p>
            <a:r>
              <a:rPr lang="zh-CN" altLang="en-US" sz="1600" dirty="0"/>
              <a:t>端口：</a:t>
            </a:r>
            <a:r>
              <a:rPr lang="en-US" sz="1600" dirty="0"/>
              <a:t>8848</a:t>
            </a:r>
            <a:endParaRPr lang="en-US" sz="1600" dirty="0"/>
          </a:p>
        </p:txBody>
      </p:sp>
      <p:sp>
        <p:nvSpPr>
          <p:cNvPr id="39" name="文本框 38"/>
          <p:cNvSpPr txBox="1"/>
          <p:nvPr/>
        </p:nvSpPr>
        <p:spPr>
          <a:xfrm>
            <a:off x="8995577" y="2162176"/>
            <a:ext cx="1915909" cy="338554"/>
          </a:xfrm>
          <a:prstGeom prst="rect">
            <a:avLst/>
          </a:prstGeom>
          <a:noFill/>
        </p:spPr>
        <p:txBody>
          <a:bodyPr wrap="none" rtlCol="0">
            <a:spAutoFit/>
          </a:bodyPr>
          <a:p>
            <a:r>
              <a:rPr lang="zh-CN" altLang="en-US" sz="1600" dirty="0"/>
              <a:t>端口：</a:t>
            </a:r>
            <a:r>
              <a:rPr lang="en-US" altLang="zh-CN" sz="1600" dirty="0"/>
              <a:t>6001</a:t>
            </a:r>
            <a:r>
              <a:rPr lang="zh-CN" altLang="en-US" sz="1600" dirty="0"/>
              <a:t>、</a:t>
            </a:r>
            <a:r>
              <a:rPr lang="en-US" altLang="zh-CN" sz="1600" dirty="0"/>
              <a:t>6002</a:t>
            </a:r>
            <a:endParaRPr lang="zh-CN" altLang="en-US" sz="1600" dirty="0"/>
          </a:p>
        </p:txBody>
      </p:sp>
      <p:sp>
        <p:nvSpPr>
          <p:cNvPr id="40" name="文本框 39"/>
          <p:cNvSpPr txBox="1"/>
          <p:nvPr/>
        </p:nvSpPr>
        <p:spPr>
          <a:xfrm>
            <a:off x="9154973" y="6080608"/>
            <a:ext cx="1915909" cy="338554"/>
          </a:xfrm>
          <a:prstGeom prst="rect">
            <a:avLst/>
          </a:prstGeom>
          <a:noFill/>
        </p:spPr>
        <p:txBody>
          <a:bodyPr wrap="none" rtlCol="0">
            <a:spAutoFit/>
          </a:bodyPr>
          <a:p>
            <a:r>
              <a:rPr lang="zh-CN" altLang="en-US" sz="1600" dirty="0"/>
              <a:t>端口：</a:t>
            </a:r>
            <a:r>
              <a:rPr lang="en-US" altLang="zh-CN" sz="1600" dirty="0"/>
              <a:t>7001</a:t>
            </a:r>
            <a:r>
              <a:rPr lang="zh-CN" altLang="en-US" sz="1600" dirty="0"/>
              <a:t>、</a:t>
            </a:r>
            <a:r>
              <a:rPr lang="en-US" altLang="zh-CN" sz="1600" dirty="0"/>
              <a:t>7002</a:t>
            </a:r>
            <a:endParaRPr lang="zh-CN" altLang="en-US" sz="1600" dirty="0"/>
          </a:p>
        </p:txBody>
      </p:sp>
      <p:sp>
        <p:nvSpPr>
          <p:cNvPr id="36" name="文本框 35"/>
          <p:cNvSpPr txBox="1"/>
          <p:nvPr/>
        </p:nvSpPr>
        <p:spPr>
          <a:xfrm>
            <a:off x="234315" y="1308332"/>
            <a:ext cx="4196080" cy="2030095"/>
          </a:xfrm>
          <a:prstGeom prst="rect">
            <a:avLst/>
          </a:prstGeom>
          <a:noFill/>
        </p:spPr>
        <p:txBody>
          <a:bodyPr wrap="none" rtlCol="0">
            <a:spAutoFit/>
          </a:bodyPr>
          <a:p>
            <a:r>
              <a:rPr lang="zh-CN" altLang="en-US" b="1" dirty="0"/>
              <a:t>示例系统</a:t>
            </a:r>
            <a:r>
              <a:rPr lang="zh-CN" altLang="en-US" dirty="0"/>
              <a:t>：</a:t>
            </a:r>
            <a:r>
              <a:rPr lang="en-US" altLang="zh-CN" dirty="0"/>
              <a:t>spring-cloud-alibaba-demo</a:t>
            </a:r>
            <a:endParaRPr lang="en-US" altLang="zh-CN" dirty="0"/>
          </a:p>
          <a:p>
            <a:pPr>
              <a:lnSpc>
                <a:spcPct val="150000"/>
              </a:lnSpc>
            </a:pPr>
            <a:r>
              <a:rPr lang="zh-CN" altLang="en-US" dirty="0"/>
              <a:t>注册中心：</a:t>
            </a:r>
            <a:r>
              <a:rPr lang="en-US" altLang="zh-CN" dirty="0"/>
              <a:t>nacos-server</a:t>
            </a:r>
            <a:r>
              <a:rPr lang="zh-CN" altLang="en-US" dirty="0"/>
              <a:t>，端口</a:t>
            </a:r>
            <a:r>
              <a:rPr lang="en-US" altLang="zh-CN" dirty="0"/>
              <a:t>8848</a:t>
            </a:r>
            <a:endParaRPr lang="en-US" altLang="zh-CN" dirty="0"/>
          </a:p>
          <a:p>
            <a:pPr>
              <a:lnSpc>
                <a:spcPct val="150000"/>
              </a:lnSpc>
            </a:pPr>
            <a:r>
              <a:rPr lang="zh-CN" altLang="en-US" dirty="0"/>
              <a:t>网关服务：</a:t>
            </a:r>
            <a:r>
              <a:rPr lang="en-US" altLang="zh-CN" dirty="0"/>
              <a:t>Gateway</a:t>
            </a:r>
            <a:r>
              <a:rPr lang="zh-CN" altLang="en-US" dirty="0"/>
              <a:t>，端口</a:t>
            </a:r>
            <a:r>
              <a:rPr lang="en-US" altLang="zh-CN" dirty="0"/>
              <a:t>8001</a:t>
            </a:r>
            <a:r>
              <a:rPr lang="zh-CN" altLang="en-US" dirty="0"/>
              <a:t>、</a:t>
            </a:r>
            <a:r>
              <a:rPr lang="en-US" altLang="zh-CN" dirty="0"/>
              <a:t>8002</a:t>
            </a:r>
            <a:endParaRPr lang="en-US" altLang="zh-CN" dirty="0"/>
          </a:p>
          <a:p>
            <a:pPr>
              <a:lnSpc>
                <a:spcPct val="150000"/>
              </a:lnSpc>
            </a:pPr>
            <a:r>
              <a:rPr lang="zh-CN" altLang="en-US" dirty="0"/>
              <a:t>订单服务：</a:t>
            </a:r>
            <a:r>
              <a:rPr lang="en-US" altLang="zh-CN" dirty="0"/>
              <a:t>Order</a:t>
            </a:r>
            <a:r>
              <a:rPr lang="zh-CN" altLang="en-US" dirty="0"/>
              <a:t>，端口</a:t>
            </a:r>
            <a:r>
              <a:rPr lang="en-US" altLang="zh-CN" dirty="0"/>
              <a:t>6001</a:t>
            </a:r>
            <a:r>
              <a:rPr lang="zh-CN" altLang="en-US" dirty="0"/>
              <a:t>、</a:t>
            </a:r>
            <a:r>
              <a:rPr lang="en-US" altLang="zh-CN" dirty="0"/>
              <a:t>6002</a:t>
            </a:r>
            <a:endParaRPr lang="en-US" altLang="zh-CN" dirty="0"/>
          </a:p>
          <a:p>
            <a:pPr>
              <a:lnSpc>
                <a:spcPct val="150000"/>
              </a:lnSpc>
            </a:pPr>
            <a:r>
              <a:rPr lang="zh-CN" altLang="en-US" dirty="0"/>
              <a:t>库存服务：</a:t>
            </a:r>
            <a:r>
              <a:rPr lang="en-US" altLang="zh-CN" dirty="0"/>
              <a:t>Inventory</a:t>
            </a:r>
            <a:r>
              <a:rPr lang="zh-CN" altLang="en-US" dirty="0"/>
              <a:t>，端口</a:t>
            </a:r>
            <a:r>
              <a:rPr lang="en-US" altLang="zh-CN" dirty="0"/>
              <a:t>7001</a:t>
            </a:r>
            <a:r>
              <a:rPr lang="zh-CN" altLang="en-US" dirty="0"/>
              <a:t>、</a:t>
            </a:r>
            <a:r>
              <a:rPr lang="en-US" altLang="zh-CN" dirty="0"/>
              <a:t>7002</a:t>
            </a:r>
            <a:endParaRPr lang="zh-CN" altLang="en-US"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33971" y="1346412"/>
            <a:ext cx="7218543" cy="1938992"/>
          </a:xfrm>
          <a:prstGeom prst="rect">
            <a:avLst/>
          </a:prstGeom>
        </p:spPr>
        <p:txBody>
          <a:bodyPr wrap="square">
            <a:spAutoFit/>
          </a:bodyPr>
          <a:lstStyle/>
          <a:p>
            <a:pPr lvl="1">
              <a:lnSpc>
                <a:spcPct val="150000"/>
              </a:lnSpc>
            </a:pPr>
            <a:r>
              <a:rPr lang="zh-CN" altLang="en-US" sz="2000" b="1" dirty="0">
                <a:latin typeface="+mn-ea"/>
                <a:ea typeface="+mn-ea"/>
              </a:rPr>
              <a:t>分布式系统（</a:t>
            </a:r>
            <a:r>
              <a:rPr lang="en-US" altLang="zh-CN" sz="2000" b="1" dirty="0">
                <a:latin typeface="+mn-ea"/>
                <a:ea typeface="+mn-ea"/>
              </a:rPr>
              <a:t>Distributed System</a:t>
            </a:r>
            <a:r>
              <a:rPr lang="zh-CN" altLang="en-US" sz="2000" b="1" dirty="0">
                <a:latin typeface="+mn-ea"/>
                <a:ea typeface="+mn-ea"/>
              </a:rPr>
              <a:t>）</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dirty="0">
                <a:latin typeface="+mn-ea"/>
                <a:ea typeface="+mn-ea"/>
              </a:rPr>
              <a:t>指硬件或软件组件分布在不同的计算节点上，彼此之间通过消息传递进行通信和协调工作的系统。</a:t>
            </a: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p:txBody>
      </p:sp>
      <p:sp>
        <p:nvSpPr>
          <p:cNvPr id="5" name="文本框 4"/>
          <p:cNvSpPr txBox="1"/>
          <p:nvPr/>
        </p:nvSpPr>
        <p:spPr>
          <a:xfrm>
            <a:off x="354970" y="2888930"/>
            <a:ext cx="6829602" cy="1938992"/>
          </a:xfrm>
          <a:prstGeom prst="rect">
            <a:avLst/>
          </a:prstGeom>
          <a:noFill/>
        </p:spPr>
        <p:txBody>
          <a:bodyPr wrap="square" rtlCol="0">
            <a:spAutoFit/>
          </a:bodyPr>
          <a:lstStyle/>
          <a:p>
            <a:pPr>
              <a:lnSpc>
                <a:spcPct val="150000"/>
              </a:lnSpc>
            </a:pPr>
            <a:r>
              <a:rPr lang="zh-CN" altLang="en-US" sz="2000" b="1" dirty="0"/>
              <a:t>优势</a:t>
            </a:r>
            <a:r>
              <a:rPr lang="zh-CN" altLang="en-US" sz="2000" dirty="0"/>
              <a:t>：可伸缩、可扩展，各分布式服务高内聚、低耦合，可以独立开发、部署、运维，更灵活。</a:t>
            </a:r>
            <a:endParaRPr lang="en-US" altLang="zh-CN" sz="2000" dirty="0"/>
          </a:p>
          <a:p>
            <a:pPr>
              <a:lnSpc>
                <a:spcPct val="150000"/>
              </a:lnSpc>
            </a:pPr>
            <a:r>
              <a:rPr lang="zh-CN" altLang="en-US" sz="2000" b="1" dirty="0"/>
              <a:t>挑战</a:t>
            </a:r>
            <a:r>
              <a:rPr lang="zh-CN" altLang="en-US" sz="2000" dirty="0"/>
              <a:t>：增加了系统之间的协作、数据一致性问题、不可靠的网络和机器。</a:t>
            </a:r>
            <a:endParaRPr lang="en-US" altLang="zh-CN" sz="2000" dirty="0"/>
          </a:p>
        </p:txBody>
      </p:sp>
      <p:sp>
        <p:nvSpPr>
          <p:cNvPr id="10" name="矩形 9"/>
          <p:cNvSpPr/>
          <p:nvPr/>
        </p:nvSpPr>
        <p:spPr>
          <a:xfrm>
            <a:off x="7508953" y="2309280"/>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7681614" y="2680133"/>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商品服务</a:t>
            </a:r>
            <a:endParaRPr lang="zh-CN" altLang="en-US" dirty="0"/>
          </a:p>
        </p:txBody>
      </p:sp>
      <p:sp>
        <p:nvSpPr>
          <p:cNvPr id="17" name="矩形 16"/>
          <p:cNvSpPr/>
          <p:nvPr/>
        </p:nvSpPr>
        <p:spPr>
          <a:xfrm>
            <a:off x="7681614" y="4153919"/>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sp>
        <p:nvSpPr>
          <p:cNvPr id="18" name="矩形 17"/>
          <p:cNvSpPr/>
          <p:nvPr/>
        </p:nvSpPr>
        <p:spPr>
          <a:xfrm>
            <a:off x="8933560" y="2315908"/>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9106221" y="2686761"/>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订单服务</a:t>
            </a:r>
            <a:endParaRPr lang="zh-CN" altLang="en-US" dirty="0"/>
          </a:p>
        </p:txBody>
      </p:sp>
      <p:sp>
        <p:nvSpPr>
          <p:cNvPr id="20" name="矩形 19"/>
          <p:cNvSpPr/>
          <p:nvPr/>
        </p:nvSpPr>
        <p:spPr>
          <a:xfrm>
            <a:off x="9106221" y="4160547"/>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sp>
        <p:nvSpPr>
          <p:cNvPr id="21" name="矩形 20"/>
          <p:cNvSpPr/>
          <p:nvPr/>
        </p:nvSpPr>
        <p:spPr>
          <a:xfrm>
            <a:off x="10431057" y="2315908"/>
            <a:ext cx="1153321" cy="2921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矩形 21"/>
          <p:cNvSpPr/>
          <p:nvPr/>
        </p:nvSpPr>
        <p:spPr>
          <a:xfrm>
            <a:off x="10603718" y="2686761"/>
            <a:ext cx="808383" cy="123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用户服务</a:t>
            </a:r>
            <a:endParaRPr lang="zh-CN" altLang="en-US" dirty="0"/>
          </a:p>
        </p:txBody>
      </p:sp>
      <p:sp>
        <p:nvSpPr>
          <p:cNvPr id="23" name="矩形 22"/>
          <p:cNvSpPr/>
          <p:nvPr/>
        </p:nvSpPr>
        <p:spPr>
          <a:xfrm>
            <a:off x="10603718" y="4160547"/>
            <a:ext cx="808383" cy="894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DB</a:t>
            </a:r>
            <a:endParaRPr lang="zh-CN" altLang="en-US" dirty="0"/>
          </a:p>
        </p:txBody>
      </p:sp>
      <p:cxnSp>
        <p:nvCxnSpPr>
          <p:cNvPr id="8" name="曲线连接符 7"/>
          <p:cNvCxnSpPr>
            <a:stCxn id="10" idx="0"/>
            <a:endCxn id="18" idx="0"/>
          </p:cNvCxnSpPr>
          <p:nvPr/>
        </p:nvCxnSpPr>
        <p:spPr>
          <a:xfrm rot="16200000" flipH="1">
            <a:off x="8794603" y="1600291"/>
            <a:ext cx="6628" cy="1424607"/>
          </a:xfrm>
          <a:prstGeom prst="curvedConnector3">
            <a:avLst>
              <a:gd name="adj1" fmla="val -3449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6200000" flipH="1">
            <a:off x="10292100" y="1593663"/>
            <a:ext cx="6628" cy="1424607"/>
          </a:xfrm>
          <a:prstGeom prst="curvedConnector3">
            <a:avLst>
              <a:gd name="adj1" fmla="val -3449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0" idx="0"/>
            <a:endCxn id="21" idx="0"/>
          </p:cNvCxnSpPr>
          <p:nvPr/>
        </p:nvCxnSpPr>
        <p:spPr>
          <a:xfrm rot="16200000" flipH="1">
            <a:off x="9543352" y="851542"/>
            <a:ext cx="6628" cy="2922104"/>
          </a:xfrm>
          <a:prstGeom prst="curvedConnector3">
            <a:avLst>
              <a:gd name="adj1" fmla="val -5848325"/>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469765" y="5565345"/>
            <a:ext cx="4097060" cy="4010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rgbClr val="FF0000"/>
                </a:solidFill>
              </a:rPr>
              <a:t>消息总线</a:t>
            </a:r>
            <a:endParaRPr lang="zh-CN" altLang="en-US" b="1" dirty="0">
              <a:solidFill>
                <a:srgbClr val="FF0000"/>
              </a:solidFill>
            </a:endParaRPr>
          </a:p>
        </p:txBody>
      </p:sp>
      <p:cxnSp>
        <p:nvCxnSpPr>
          <p:cNvPr id="32" name="直接箭头连接符 31"/>
          <p:cNvCxnSpPr>
            <a:stCxn id="10" idx="2"/>
          </p:cNvCxnSpPr>
          <p:nvPr/>
        </p:nvCxnSpPr>
        <p:spPr>
          <a:xfrm flipH="1">
            <a:off x="8085613" y="5230804"/>
            <a:ext cx="1" cy="334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8" idx="2"/>
            <a:endCxn id="30" idx="0"/>
          </p:cNvCxnSpPr>
          <p:nvPr/>
        </p:nvCxnSpPr>
        <p:spPr>
          <a:xfrm>
            <a:off x="9510221" y="5237432"/>
            <a:ext cx="8074" cy="3279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2"/>
          </p:cNvCxnSpPr>
          <p:nvPr/>
        </p:nvCxnSpPr>
        <p:spPr>
          <a:xfrm flipH="1">
            <a:off x="11007717" y="5237432"/>
            <a:ext cx="1" cy="3279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8489997" y="1442617"/>
            <a:ext cx="1813317" cy="369332"/>
          </a:xfrm>
          <a:prstGeom prst="rect">
            <a:avLst/>
          </a:prstGeom>
          <a:noFill/>
        </p:spPr>
        <p:txBody>
          <a:bodyPr wrap="none" rtlCol="0">
            <a:spAutoFit/>
          </a:bodyPr>
          <a:lstStyle/>
          <a:p>
            <a:r>
              <a:rPr lang="en-US" altLang="zh-CN" b="1" dirty="0">
                <a:solidFill>
                  <a:srgbClr val="FF0000"/>
                </a:solidFill>
              </a:rPr>
              <a:t>REST/RPC</a:t>
            </a:r>
            <a:r>
              <a:rPr lang="zh-CN" altLang="en-US" b="1" dirty="0">
                <a:solidFill>
                  <a:srgbClr val="FF0000"/>
                </a:solidFill>
              </a:rPr>
              <a:t>调用</a:t>
            </a:r>
            <a:endParaRPr lang="zh-CN" altLang="en-US" b="1" dirty="0">
              <a:solidFill>
                <a:srgbClr val="FF0000"/>
              </a:solidFill>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33971" y="1346412"/>
            <a:ext cx="7218543" cy="501612"/>
          </a:xfrm>
          <a:prstGeom prst="rect">
            <a:avLst/>
          </a:prstGeom>
        </p:spPr>
        <p:txBody>
          <a:bodyPr wrap="square">
            <a:spAutoFit/>
          </a:bodyPr>
          <a:lstStyle/>
          <a:p>
            <a:pPr lvl="1">
              <a:lnSpc>
                <a:spcPct val="150000"/>
              </a:lnSpc>
            </a:pPr>
            <a:r>
              <a:rPr lang="en-US" altLang="zh-CN" sz="2000" b="1" dirty="0">
                <a:latin typeface="+mn-ea"/>
                <a:ea typeface="+mn-ea"/>
              </a:rPr>
              <a:t>Dependency Hell or RPC Hell</a:t>
            </a:r>
            <a:endParaRPr lang="en-US" altLang="zh-CN" sz="2000" dirty="0">
              <a:latin typeface="+mn-ea"/>
              <a:ea typeface="+mn-ea"/>
            </a:endParaRPr>
          </a:p>
        </p:txBody>
      </p:sp>
      <p:pic>
        <p:nvPicPr>
          <p:cNvPr id="3" name="图片 2"/>
          <p:cNvPicPr>
            <a:picLocks noChangeAspect="1"/>
          </p:cNvPicPr>
          <p:nvPr/>
        </p:nvPicPr>
        <p:blipFill>
          <a:blip r:embed="rId1"/>
          <a:stretch>
            <a:fillRect/>
          </a:stretch>
        </p:blipFill>
        <p:spPr>
          <a:xfrm>
            <a:off x="2495005" y="2203926"/>
            <a:ext cx="6561637" cy="4095206"/>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2" name="矩形 1"/>
          <p:cNvSpPr/>
          <p:nvPr/>
        </p:nvSpPr>
        <p:spPr>
          <a:xfrm>
            <a:off x="0" y="1238640"/>
            <a:ext cx="11902967" cy="3785652"/>
          </a:xfrm>
          <a:prstGeom prst="rect">
            <a:avLst/>
          </a:prstGeom>
        </p:spPr>
        <p:txBody>
          <a:bodyPr wrap="square">
            <a:spAutoFit/>
          </a:bodyPr>
          <a:lstStyle/>
          <a:p>
            <a:pPr lvl="1">
              <a:lnSpc>
                <a:spcPct val="150000"/>
              </a:lnSpc>
            </a:pPr>
            <a:r>
              <a:rPr lang="zh-CN" altLang="en-US" sz="2000" b="1" dirty="0">
                <a:latin typeface="+mn-ea"/>
                <a:ea typeface="+mn-ea"/>
              </a:rPr>
              <a:t>分布式系统与集群概念对比</a:t>
            </a:r>
            <a:endParaRPr lang="en-US" altLang="zh-CN" sz="2000" b="1" dirty="0">
              <a:latin typeface="+mn-ea"/>
              <a:ea typeface="+mn-ea"/>
            </a:endParaRPr>
          </a:p>
          <a:p>
            <a:pPr marL="800100" lvl="1" indent="-342900">
              <a:lnSpc>
                <a:spcPct val="150000"/>
              </a:lnSpc>
              <a:buFont typeface="Arial" panose="020B0604020202020204" pitchFamily="34" charset="0"/>
              <a:buChar char="•"/>
            </a:pPr>
            <a:r>
              <a:rPr lang="zh-CN" altLang="en-US" sz="2000" b="1" dirty="0">
                <a:solidFill>
                  <a:srgbClr val="FF0000"/>
                </a:solidFill>
                <a:latin typeface="+mn-ea"/>
                <a:ea typeface="+mn-ea"/>
              </a:rPr>
              <a:t>分</a:t>
            </a:r>
            <a:r>
              <a:rPr lang="zh-CN" altLang="en-US" sz="2000" b="1" dirty="0">
                <a:latin typeface="+mn-ea"/>
                <a:ea typeface="+mn-ea"/>
              </a:rPr>
              <a:t>布式系统：</a:t>
            </a:r>
            <a:r>
              <a:rPr lang="zh-CN" altLang="en-US" sz="2000" dirty="0">
                <a:latin typeface="+mn-ea"/>
                <a:ea typeface="+mn-ea"/>
              </a:rPr>
              <a:t>指硬件或软件组件分布在不同的计算节点上，彼此之间通过消息传递进行通信和协调工作的系统。</a:t>
            </a:r>
            <a:endParaRPr lang="en-US" altLang="zh-CN" sz="2000" dirty="0">
              <a:latin typeface="+mn-ea"/>
              <a:ea typeface="+mn-ea"/>
            </a:endParaRPr>
          </a:p>
          <a:p>
            <a:pPr marL="800100" lvl="1" indent="-342900">
              <a:lnSpc>
                <a:spcPct val="150000"/>
              </a:lnSpc>
              <a:buFont typeface="Arial" panose="020B0604020202020204" pitchFamily="34" charset="0"/>
              <a:buChar char="•"/>
            </a:pPr>
            <a:r>
              <a:rPr lang="zh-CN" altLang="en-US" sz="2000" b="1" dirty="0">
                <a:solidFill>
                  <a:srgbClr val="FF0000"/>
                </a:solidFill>
              </a:rPr>
              <a:t>集</a:t>
            </a:r>
            <a:r>
              <a:rPr lang="zh-CN" altLang="en-US" sz="2000" b="1" dirty="0"/>
              <a:t>群：</a:t>
            </a:r>
            <a:r>
              <a:rPr lang="zh-CN" altLang="en-US" sz="2000" dirty="0"/>
              <a:t>多个计算节点运行同样的组件实现同一业务，在服务的用户看来，一个集群就像是一个服务实体，一般具备负载均衡和错误恢复能力，如部署了同样应用的服务器集群、</a:t>
            </a:r>
            <a:r>
              <a:rPr lang="en-US" altLang="zh-CN" sz="2000" dirty="0"/>
              <a:t>MySQL</a:t>
            </a:r>
            <a:r>
              <a:rPr lang="zh-CN" altLang="en-US" sz="2000" dirty="0"/>
              <a:t>数据库集群。</a:t>
            </a:r>
            <a:endParaRPr lang="en-US" altLang="zh-CN" sz="2000" dirty="0"/>
          </a:p>
          <a:p>
            <a:pPr marL="800100" lvl="1" indent="-342900">
              <a:lnSpc>
                <a:spcPct val="150000"/>
              </a:lnSpc>
              <a:buFont typeface="Arial" panose="020B0604020202020204" pitchFamily="34" charset="0"/>
              <a:buChar char="•"/>
            </a:pPr>
            <a:endParaRPr lang="en-US" altLang="zh-CN" sz="2000" dirty="0">
              <a:latin typeface="+mn-ea"/>
              <a:ea typeface="+mn-ea"/>
            </a:endParaRPr>
          </a:p>
          <a:p>
            <a:pPr marL="800100" lvl="1" indent="-342900">
              <a:lnSpc>
                <a:spcPct val="150000"/>
              </a:lnSpc>
              <a:buFont typeface="Arial" panose="020B0604020202020204" pitchFamily="34" charset="0"/>
              <a:buChar char="•"/>
            </a:pPr>
            <a:endParaRPr lang="en-US" altLang="zh-CN" sz="2000" dirty="0">
              <a:latin typeface="+mn-ea"/>
              <a:ea typeface="+mn-ea"/>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7.1 </a:t>
            </a:r>
            <a:r>
              <a:rPr lang="zh-CN" altLang="en-US" sz="2800" b="1" dirty="0">
                <a:solidFill>
                  <a:schemeClr val="tx1">
                    <a:lumMod val="85000"/>
                    <a:lumOff val="15000"/>
                  </a:schemeClr>
                </a:solidFill>
                <a:latin typeface="+mn-ea"/>
              </a:rPr>
              <a:t>大型</a:t>
            </a:r>
            <a:r>
              <a:rPr lang="en-US" altLang="zh-CN" sz="2800" b="1" dirty="0">
                <a:solidFill>
                  <a:schemeClr val="tx1">
                    <a:lumMod val="85000"/>
                    <a:lumOff val="15000"/>
                  </a:schemeClr>
                </a:solidFill>
                <a:latin typeface="+mn-ea"/>
              </a:rPr>
              <a:t>Web</a:t>
            </a:r>
            <a:r>
              <a:rPr lang="zh-CN" altLang="en-US" sz="2800" b="1" dirty="0">
                <a:solidFill>
                  <a:schemeClr val="tx1">
                    <a:lumMod val="85000"/>
                    <a:lumOff val="15000"/>
                  </a:schemeClr>
                </a:solidFill>
                <a:latin typeface="+mn-ea"/>
              </a:rPr>
              <a:t>系统架构演化历程</a:t>
            </a:r>
            <a:endParaRPr lang="zh-CN" altLang="en-US" sz="2800" b="1" dirty="0">
              <a:solidFill>
                <a:schemeClr val="tx1">
                  <a:lumMod val="85000"/>
                  <a:lumOff val="15000"/>
                </a:schemeClr>
              </a:solidFill>
              <a:latin typeface="+mn-ea"/>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2" name="图片 1"/>
          <p:cNvPicPr>
            <a:picLocks noChangeAspect="1"/>
          </p:cNvPicPr>
          <p:nvPr/>
        </p:nvPicPr>
        <p:blipFill>
          <a:blip r:embed="rId1"/>
          <a:stretch>
            <a:fillRect/>
          </a:stretch>
        </p:blipFill>
        <p:spPr>
          <a:xfrm>
            <a:off x="1327797" y="1940836"/>
            <a:ext cx="10546056" cy="4703641"/>
          </a:xfrm>
          <a:prstGeom prst="rect">
            <a:avLst/>
          </a:prstGeom>
        </p:spPr>
      </p:pic>
      <p:sp>
        <p:nvSpPr>
          <p:cNvPr id="5" name="矩形 4"/>
          <p:cNvSpPr/>
          <p:nvPr/>
        </p:nvSpPr>
        <p:spPr>
          <a:xfrm>
            <a:off x="328561" y="1324401"/>
            <a:ext cx="11634786" cy="400110"/>
          </a:xfrm>
          <a:prstGeom prst="rect">
            <a:avLst/>
          </a:prstGeom>
        </p:spPr>
        <p:txBody>
          <a:bodyPr wrap="square">
            <a:spAutoFit/>
          </a:bodyPr>
          <a:lstStyle/>
          <a:p>
            <a:r>
              <a:rPr lang="zh-CN" altLang="en-US" sz="2000" dirty="0"/>
              <a:t>使用分布式系统，意味着将系统按照不同的维度切分，部署在不同节点的机器，提供系统的扩展能力。</a:t>
            </a:r>
            <a:endParaRPr lang="en-US" altLang="zh-CN" sz="2000" dirty="0"/>
          </a:p>
        </p:txBody>
      </p:sp>
      <p:sp>
        <p:nvSpPr>
          <p:cNvPr id="6" name="矩形 5"/>
          <p:cNvSpPr/>
          <p:nvPr/>
        </p:nvSpPr>
        <p:spPr>
          <a:xfrm>
            <a:off x="373582" y="1852606"/>
            <a:ext cx="5564537" cy="400110"/>
          </a:xfrm>
          <a:prstGeom prst="rect">
            <a:avLst/>
          </a:prstGeom>
        </p:spPr>
        <p:txBody>
          <a:bodyPr wrap="none">
            <a:spAutoFit/>
          </a:bodyPr>
          <a:lstStyle/>
          <a:p>
            <a:r>
              <a:rPr lang="en-US" altLang="zh-CN" sz="2000" dirty="0"/>
              <a:t>AKF</a:t>
            </a:r>
            <a:r>
              <a:rPr lang="zh-CN" altLang="en-US" sz="2000" dirty="0"/>
              <a:t> </a:t>
            </a:r>
            <a:r>
              <a:rPr lang="en-US" altLang="zh-CN" sz="2000" dirty="0"/>
              <a:t>Scale Cube</a:t>
            </a:r>
            <a:r>
              <a:rPr lang="zh-CN" altLang="en-US" sz="2000" dirty="0"/>
              <a:t>，</a:t>
            </a:r>
            <a:r>
              <a:rPr lang="en-US" altLang="zh-CN" sz="2000" dirty="0">
                <a:hlinkClick r:id="rId2"/>
              </a:rPr>
              <a:t>http://theartofscalability.com/</a:t>
            </a:r>
            <a:endParaRPr lang="zh-CN" altLang="en-US" sz="2000" dirty="0"/>
          </a:p>
        </p:txBody>
      </p:sp>
      <p:sp>
        <p:nvSpPr>
          <p:cNvPr id="12" name="矩形 11"/>
          <p:cNvSpPr/>
          <p:nvPr/>
        </p:nvSpPr>
        <p:spPr>
          <a:xfrm>
            <a:off x="4223338" y="6332597"/>
            <a:ext cx="2749471" cy="400110"/>
          </a:xfrm>
          <a:prstGeom prst="rect">
            <a:avLst/>
          </a:prstGeom>
        </p:spPr>
        <p:txBody>
          <a:bodyPr wrap="none">
            <a:spAutoFit/>
          </a:bodyPr>
          <a:lstStyle/>
          <a:p>
            <a:r>
              <a:rPr lang="zh-CN" altLang="en-US" sz="2000" b="1" dirty="0">
                <a:solidFill>
                  <a:srgbClr val="FF0000"/>
                </a:solidFill>
              </a:rPr>
              <a:t>水平扩展，部署多实例</a:t>
            </a:r>
            <a:endParaRPr lang="zh-CN" altLang="en-US" sz="2000" b="1" dirty="0">
              <a:solidFill>
                <a:srgbClr val="FF0000"/>
              </a:solidFill>
            </a:endParaRPr>
          </a:p>
        </p:txBody>
      </p:sp>
      <p:sp>
        <p:nvSpPr>
          <p:cNvPr id="13" name="矩形 12"/>
          <p:cNvSpPr/>
          <p:nvPr/>
        </p:nvSpPr>
        <p:spPr>
          <a:xfrm>
            <a:off x="-4792" y="3502502"/>
            <a:ext cx="2492990" cy="400110"/>
          </a:xfrm>
          <a:prstGeom prst="rect">
            <a:avLst/>
          </a:prstGeom>
        </p:spPr>
        <p:txBody>
          <a:bodyPr wrap="none">
            <a:spAutoFit/>
          </a:bodyPr>
          <a:lstStyle/>
          <a:p>
            <a:r>
              <a:rPr lang="zh-CN" altLang="en-US" sz="2000" b="1" dirty="0">
                <a:solidFill>
                  <a:srgbClr val="FF0000"/>
                </a:solidFill>
              </a:rPr>
              <a:t>垂直扩展，服务拆分</a:t>
            </a:r>
            <a:endParaRPr lang="zh-CN" altLang="en-US" sz="2000" b="1" dirty="0">
              <a:solidFill>
                <a:srgbClr val="FF0000"/>
              </a:solidFill>
            </a:endParaRPr>
          </a:p>
        </p:txBody>
      </p:sp>
      <p:sp>
        <p:nvSpPr>
          <p:cNvPr id="14" name="矩形 13"/>
          <p:cNvSpPr/>
          <p:nvPr/>
        </p:nvSpPr>
        <p:spPr>
          <a:xfrm>
            <a:off x="6096000" y="4229811"/>
            <a:ext cx="1880643" cy="400110"/>
          </a:xfrm>
          <a:prstGeom prst="rect">
            <a:avLst/>
          </a:prstGeom>
        </p:spPr>
        <p:txBody>
          <a:bodyPr wrap="none">
            <a:spAutoFit/>
          </a:bodyPr>
          <a:lstStyle/>
          <a:p>
            <a:r>
              <a:rPr lang="en-US" altLang="zh-CN" sz="2000" b="1" dirty="0">
                <a:solidFill>
                  <a:srgbClr val="FF0000"/>
                </a:solidFill>
              </a:rPr>
              <a:t>Z</a:t>
            </a:r>
            <a:r>
              <a:rPr lang="zh-CN" altLang="en-US" sz="2000" b="1" dirty="0">
                <a:solidFill>
                  <a:srgbClr val="FF0000"/>
                </a:solidFill>
              </a:rPr>
              <a:t>轴，数据分区</a:t>
            </a:r>
            <a:endParaRPr lang="zh-CN" altLang="en-US" sz="2000" b="1" dirty="0">
              <a:solidFill>
                <a:srgbClr val="FF0000"/>
              </a:solidFill>
            </a:endParaRPr>
          </a:p>
        </p:txBody>
      </p:sp>
      <p:sp>
        <p:nvSpPr>
          <p:cNvPr id="7" name="矩形 6"/>
          <p:cNvSpPr/>
          <p:nvPr/>
        </p:nvSpPr>
        <p:spPr>
          <a:xfrm>
            <a:off x="5355121" y="2671436"/>
            <a:ext cx="2821471" cy="923330"/>
          </a:xfrm>
          <a:prstGeom prst="rect">
            <a:avLst/>
          </a:prstGeom>
        </p:spPr>
        <p:txBody>
          <a:bodyPr wrap="square">
            <a:spAutoFit/>
          </a:bodyPr>
          <a:lstStyle/>
          <a:p>
            <a:pPr>
              <a:lnSpc>
                <a:spcPct val="150000"/>
              </a:lnSpc>
            </a:pPr>
            <a:r>
              <a:rPr lang="zh-CN" altLang="en-US" dirty="0"/>
              <a:t>理论上按照这三个维度</a:t>
            </a:r>
            <a:endParaRPr lang="en-US" altLang="zh-CN" dirty="0"/>
          </a:p>
          <a:p>
            <a:pPr>
              <a:lnSpc>
                <a:spcPct val="150000"/>
              </a:lnSpc>
            </a:pPr>
            <a:r>
              <a:rPr lang="zh-CN" altLang="en-US" dirty="0"/>
              <a:t>可以无限扩展</a:t>
            </a:r>
            <a:endParaRPr lang="zh-CN" altLang="en-US" dirty="0"/>
          </a:p>
        </p:txBody>
      </p:sp>
    </p:spTree>
  </p:cSld>
  <p:clrMapOvr>
    <a:masterClrMapping/>
  </p:clrMapOvr>
  <p:transition spd="slow">
    <p:wipe/>
  </p:transition>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8660</Words>
  <Application>WPS 演示</Application>
  <PresentationFormat>宽屏</PresentationFormat>
  <Paragraphs>924</Paragraphs>
  <Slides>57</Slides>
  <Notes>61</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57</vt:i4>
      </vt:variant>
    </vt:vector>
  </HeadingPairs>
  <TitlesOfParts>
    <vt:vector size="82"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楷体_GB2312</vt:lpstr>
      <vt:lpstr>汉仪楷体简</vt:lpstr>
      <vt:lpstr>微软雅黑</vt:lpstr>
      <vt:lpstr>汉仪旗黑</vt:lpstr>
      <vt:lpstr>微软雅黑</vt:lpstr>
      <vt:lpstr>宋体</vt:lpstr>
      <vt:lpstr>Arial Unicode MS</vt:lpstr>
      <vt:lpstr>Helvetica Neue</vt:lpstr>
      <vt:lpstr>微软雅黑 Light</vt:lpstr>
      <vt:lpstr>苹方-简</vt:lpstr>
      <vt:lpstr/>
      <vt:lpstr>华文细黑</vt:lpstr>
      <vt:lpstr>楷体_GB2312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705</cp:revision>
  <dcterms:created xsi:type="dcterms:W3CDTF">2023-05-08T13:24:53Z</dcterms:created>
  <dcterms:modified xsi:type="dcterms:W3CDTF">2023-05-08T13:24:53Z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D0768BC109150EB79369F36328015CAC</vt:lpwstr>
  </property>
</Properties>
</file>